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302" r:id="rId3"/>
    <p:sldId id="289" r:id="rId4"/>
    <p:sldId id="273" r:id="rId5"/>
    <p:sldId id="271" r:id="rId6"/>
    <p:sldId id="300" r:id="rId7"/>
    <p:sldId id="272" r:id="rId8"/>
    <p:sldId id="285" r:id="rId9"/>
    <p:sldId id="259" r:id="rId10"/>
    <p:sldId id="275" r:id="rId11"/>
    <p:sldId id="301" r:id="rId12"/>
    <p:sldId id="286" r:id="rId13"/>
    <p:sldId id="279" r:id="rId14"/>
    <p:sldId id="280" r:id="rId15"/>
    <p:sldId id="303" r:id="rId16"/>
    <p:sldId id="265" r:id="rId17"/>
    <p:sldId id="288" r:id="rId18"/>
    <p:sldId id="266" r:id="rId19"/>
    <p:sldId id="298" r:id="rId20"/>
    <p:sldId id="290" r:id="rId21"/>
    <p:sldId id="291" r:id="rId22"/>
    <p:sldId id="292" r:id="rId23"/>
    <p:sldId id="293" r:id="rId24"/>
    <p:sldId id="294" r:id="rId25"/>
    <p:sldId id="268" r:id="rId26"/>
    <p:sldId id="270" r:id="rId27"/>
    <p:sldId id="261" r:id="rId28"/>
    <p:sldId id="299" r:id="rId29"/>
    <p:sldId id="30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initials="j" lastIdx="2" clrIdx="0">
    <p:extLst>
      <p:ext uri="{19B8F6BF-5375-455C-9EA6-DF929625EA0E}">
        <p15:presenceInfo xmlns:p15="http://schemas.microsoft.com/office/powerpoint/2012/main" userId="julie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95959"/>
    <a:srgbClr val="FFC301"/>
    <a:srgbClr val="F1792F"/>
    <a:srgbClr val="AC9000"/>
    <a:srgbClr val="FBE692"/>
    <a:srgbClr val="EBB099"/>
    <a:srgbClr val="D2BB5A"/>
    <a:srgbClr val="B79000"/>
    <a:srgbClr val="DB4C25"/>
    <a:srgbClr val="55270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21" autoAdjust="0"/>
    <p:restoredTop sz="94660"/>
  </p:normalViewPr>
  <p:slideViewPr>
    <p:cSldViewPr snapToGrid="0">
      <p:cViewPr varScale="1">
        <p:scale>
          <a:sx n="113" d="100"/>
          <a:sy n="113" d="100"/>
        </p:scale>
        <p:origin x="498" y="10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1" Type="http://schemas.openxmlformats.org/officeDocument/2006/relationships/image" Target="../media/image55.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55.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5EBE47-1E33-4B6A-8AFA-D7E00D3249AE}" type="doc">
      <dgm:prSet loTypeId="urn:microsoft.com/office/officeart/2005/8/layout/equation2" loCatId="process" qsTypeId="urn:microsoft.com/office/officeart/2005/8/quickstyle/simple1" qsCatId="simple" csTypeId="urn:microsoft.com/office/officeart/2005/8/colors/accent1_2" csCatId="accent1" phldr="1"/>
      <dgm:spPr/>
      <dgm:t>
        <a:bodyPr/>
        <a:lstStyle/>
        <a:p>
          <a:endParaRPr lang="en-US"/>
        </a:p>
      </dgm:t>
    </dgm:pt>
    <dgm:pt modelId="{B2885620-FBC0-4CAC-9EC3-DAE5FFB324FC}">
      <dgm:prSet phldrT="[Text]"/>
      <dgm:spPr>
        <a:blipFill rotWithShape="0">
          <a:blip xmlns:r="http://schemas.openxmlformats.org/officeDocument/2006/relationships" r:embed="rId1"/>
          <a:tile tx="0" ty="0" sx="100000" sy="100000" flip="none" algn="tl"/>
        </a:blipFill>
      </dgm:spPr>
      <dgm:t>
        <a:bodyPr/>
        <a:lstStyle/>
        <a:p>
          <a:r>
            <a:rPr lang="en-US" dirty="0"/>
            <a:t>Location Transports, Équipements</a:t>
          </a:r>
        </a:p>
        <a:p>
          <a:r>
            <a:rPr lang="en-US" dirty="0"/>
            <a:t>30,000</a:t>
          </a:r>
        </a:p>
      </dgm:t>
    </dgm:pt>
    <dgm:pt modelId="{E5D411DF-95C8-4624-86B0-2D7FB9C1BB08}" type="parTrans" cxnId="{DE9AC5F9-B13C-42A4-B62D-A15720861B2B}">
      <dgm:prSet/>
      <dgm:spPr/>
      <dgm:t>
        <a:bodyPr/>
        <a:lstStyle/>
        <a:p>
          <a:endParaRPr lang="en-US"/>
        </a:p>
      </dgm:t>
    </dgm:pt>
    <dgm:pt modelId="{1281E4D3-8FD5-4F8B-846D-45024D581047}" type="sibTrans" cxnId="{DE9AC5F9-B13C-42A4-B62D-A15720861B2B}">
      <dgm:prSet/>
      <dgm:spPr/>
      <dgm:t>
        <a:bodyPr/>
        <a:lstStyle/>
        <a:p>
          <a:endParaRPr lang="en-US"/>
        </a:p>
      </dgm:t>
    </dgm:pt>
    <dgm:pt modelId="{A1EF93DE-D350-4574-A7D4-09AA52D025CF}">
      <dgm:prSet phldrT="[Text]"/>
      <dgm:spPr>
        <a:blipFill rotWithShape="0">
          <a:blip xmlns:r="http://schemas.openxmlformats.org/officeDocument/2006/relationships" r:embed="rId1"/>
          <a:tile tx="0" ty="0" sx="100000" sy="100000" flip="none" algn="tl"/>
        </a:blipFill>
      </dgm:spPr>
      <dgm:t>
        <a:bodyPr/>
        <a:lstStyle/>
        <a:p>
          <a:r>
            <a:rPr lang="en-US" dirty="0"/>
            <a:t>Provision Nourriture</a:t>
          </a:r>
        </a:p>
        <a:p>
          <a:r>
            <a:rPr lang="en-US" dirty="0"/>
            <a:t> 32,100</a:t>
          </a:r>
        </a:p>
        <a:p>
          <a:endParaRPr lang="en-US" dirty="0"/>
        </a:p>
      </dgm:t>
    </dgm:pt>
    <dgm:pt modelId="{67367F66-357F-4A6F-8A77-73CB09BF27DF}" type="parTrans" cxnId="{44972A33-9217-493C-922C-873D9D262672}">
      <dgm:prSet/>
      <dgm:spPr/>
      <dgm:t>
        <a:bodyPr/>
        <a:lstStyle/>
        <a:p>
          <a:endParaRPr lang="en-US"/>
        </a:p>
      </dgm:t>
    </dgm:pt>
    <dgm:pt modelId="{B85E7484-91B4-4DAF-9A63-88D09D69207F}" type="sibTrans" cxnId="{44972A33-9217-493C-922C-873D9D262672}">
      <dgm:prSet/>
      <dgm:spPr/>
      <dgm:t>
        <a:bodyPr/>
        <a:lstStyle/>
        <a:p>
          <a:endParaRPr lang="en-US"/>
        </a:p>
      </dgm:t>
    </dgm:pt>
    <dgm:pt modelId="{B6164DDF-B5DE-4F37-B1B5-208D76DF2683}">
      <dgm:prSet phldrT="[Text]"/>
      <dgm:spPr>
        <a:blipFill rotWithShape="0">
          <a:blip xmlns:r="http://schemas.openxmlformats.org/officeDocument/2006/relationships" r:embed="rId1"/>
          <a:tile tx="0" ty="0" sx="100000" sy="100000" flip="none" algn="tl"/>
        </a:blipFill>
      </dgm:spPr>
      <dgm:t>
        <a:bodyPr/>
        <a:lstStyle/>
        <a:p>
          <a:r>
            <a:rPr lang="en-US" dirty="0"/>
            <a:t>Salaires</a:t>
          </a:r>
        </a:p>
        <a:p>
          <a:r>
            <a:rPr lang="en-US" dirty="0"/>
            <a:t>23,300</a:t>
          </a:r>
        </a:p>
      </dgm:t>
    </dgm:pt>
    <dgm:pt modelId="{05E7EF09-C9B7-49F2-B298-573952E61D2C}" type="parTrans" cxnId="{FCB048AD-E5F2-481F-A556-D1C03109B975}">
      <dgm:prSet/>
      <dgm:spPr/>
      <dgm:t>
        <a:bodyPr/>
        <a:lstStyle/>
        <a:p>
          <a:endParaRPr lang="en-US"/>
        </a:p>
      </dgm:t>
    </dgm:pt>
    <dgm:pt modelId="{21AC5089-13FE-46D3-BC7F-0ADE92BD264A}" type="sibTrans" cxnId="{FCB048AD-E5F2-481F-A556-D1C03109B975}">
      <dgm:prSet/>
      <dgm:spPr/>
      <dgm:t>
        <a:bodyPr/>
        <a:lstStyle/>
        <a:p>
          <a:endParaRPr lang="en-US"/>
        </a:p>
      </dgm:t>
    </dgm:pt>
    <dgm:pt modelId="{161652F1-04E1-4846-917C-21B34722C644}">
      <dgm:prSet phldrT="[Text]"/>
      <dgm:spPr>
        <a:blipFill rotWithShape="0">
          <a:blip xmlns:r="http://schemas.openxmlformats.org/officeDocument/2006/relationships" r:embed="rId1"/>
          <a:tile tx="0" ty="0" sx="100000" sy="100000" flip="none" algn="tl"/>
        </a:blipFill>
      </dgm:spPr>
      <dgm:t>
        <a:bodyPr/>
        <a:lstStyle/>
        <a:p>
          <a:r>
            <a:rPr lang="en-US" dirty="0"/>
            <a:t>Breakeven</a:t>
          </a:r>
        </a:p>
        <a:p>
          <a:r>
            <a:rPr lang="en-US" dirty="0"/>
            <a:t>85,400</a:t>
          </a:r>
        </a:p>
      </dgm:t>
    </dgm:pt>
    <dgm:pt modelId="{7C0ACF10-33B4-4898-932D-2C861DB7301A}" type="parTrans" cxnId="{A5DDE74A-CE0E-4285-A6F4-91BC409913DC}">
      <dgm:prSet/>
      <dgm:spPr/>
      <dgm:t>
        <a:bodyPr/>
        <a:lstStyle/>
        <a:p>
          <a:endParaRPr lang="en-US"/>
        </a:p>
      </dgm:t>
    </dgm:pt>
    <dgm:pt modelId="{9C20D730-BF09-4374-8525-A2D169F311F2}" type="sibTrans" cxnId="{A5DDE74A-CE0E-4285-A6F4-91BC409913DC}">
      <dgm:prSet/>
      <dgm:spPr/>
      <dgm:t>
        <a:bodyPr/>
        <a:lstStyle/>
        <a:p>
          <a:endParaRPr lang="en-US"/>
        </a:p>
      </dgm:t>
    </dgm:pt>
    <dgm:pt modelId="{5C390BA2-E755-438B-A5AD-8D6044DAF52E}" type="pres">
      <dgm:prSet presAssocID="{695EBE47-1E33-4B6A-8AFA-D7E00D3249AE}" presName="Name0" presStyleCnt="0">
        <dgm:presLayoutVars>
          <dgm:dir/>
          <dgm:resizeHandles val="exact"/>
        </dgm:presLayoutVars>
      </dgm:prSet>
      <dgm:spPr/>
    </dgm:pt>
    <dgm:pt modelId="{EA607865-7CC0-40EF-92F5-B86ABEE00E39}" type="pres">
      <dgm:prSet presAssocID="{695EBE47-1E33-4B6A-8AFA-D7E00D3249AE}" presName="vNodes" presStyleCnt="0"/>
      <dgm:spPr/>
    </dgm:pt>
    <dgm:pt modelId="{6C076D19-F8B3-4816-9DB4-E80F2140B56B}" type="pres">
      <dgm:prSet presAssocID="{B2885620-FBC0-4CAC-9EC3-DAE5FFB324FC}" presName="node" presStyleLbl="node1" presStyleIdx="0" presStyleCnt="4" custScaleX="273909">
        <dgm:presLayoutVars>
          <dgm:bulletEnabled val="1"/>
        </dgm:presLayoutVars>
      </dgm:prSet>
      <dgm:spPr/>
    </dgm:pt>
    <dgm:pt modelId="{0B8E224D-7532-4ADC-8F06-084B7ED48C2E}" type="pres">
      <dgm:prSet presAssocID="{1281E4D3-8FD5-4F8B-846D-45024D581047}" presName="spacerT" presStyleCnt="0"/>
      <dgm:spPr/>
    </dgm:pt>
    <dgm:pt modelId="{7264F1EF-2CB9-4A93-86F8-42385208ABBB}" type="pres">
      <dgm:prSet presAssocID="{1281E4D3-8FD5-4F8B-846D-45024D581047}" presName="sibTrans" presStyleLbl="sibTrans2D1" presStyleIdx="0" presStyleCnt="3"/>
      <dgm:spPr/>
    </dgm:pt>
    <dgm:pt modelId="{FC6A7C16-7063-4BB5-A5EE-2D8FE062663B}" type="pres">
      <dgm:prSet presAssocID="{1281E4D3-8FD5-4F8B-846D-45024D581047}" presName="spacerB" presStyleCnt="0"/>
      <dgm:spPr/>
    </dgm:pt>
    <dgm:pt modelId="{49F9A2C1-EF59-49DB-BFDB-A8C7651846E3}" type="pres">
      <dgm:prSet presAssocID="{A1EF93DE-D350-4574-A7D4-09AA52D025CF}" presName="node" presStyleLbl="node1" presStyleIdx="1" presStyleCnt="4" custScaleX="273909">
        <dgm:presLayoutVars>
          <dgm:bulletEnabled val="1"/>
        </dgm:presLayoutVars>
      </dgm:prSet>
      <dgm:spPr/>
    </dgm:pt>
    <dgm:pt modelId="{C3334031-10F0-4A7B-B085-4B0719D17E10}" type="pres">
      <dgm:prSet presAssocID="{B85E7484-91B4-4DAF-9A63-88D09D69207F}" presName="spacerT" presStyleCnt="0"/>
      <dgm:spPr/>
    </dgm:pt>
    <dgm:pt modelId="{67AE7C6C-9697-4B92-92E7-E91DDCB368B0}" type="pres">
      <dgm:prSet presAssocID="{B85E7484-91B4-4DAF-9A63-88D09D69207F}" presName="sibTrans" presStyleLbl="sibTrans2D1" presStyleIdx="1" presStyleCnt="3"/>
      <dgm:spPr/>
    </dgm:pt>
    <dgm:pt modelId="{5A90FC30-DE4E-4EB5-886D-1DE947C51438}" type="pres">
      <dgm:prSet presAssocID="{B85E7484-91B4-4DAF-9A63-88D09D69207F}" presName="spacerB" presStyleCnt="0"/>
      <dgm:spPr/>
    </dgm:pt>
    <dgm:pt modelId="{CEF59065-9C90-4AAA-9220-4CB16007577C}" type="pres">
      <dgm:prSet presAssocID="{B6164DDF-B5DE-4F37-B1B5-208D76DF2683}" presName="node" presStyleLbl="node1" presStyleIdx="2" presStyleCnt="4" custScaleX="273909">
        <dgm:presLayoutVars>
          <dgm:bulletEnabled val="1"/>
        </dgm:presLayoutVars>
      </dgm:prSet>
      <dgm:spPr/>
    </dgm:pt>
    <dgm:pt modelId="{ECD8C468-D99C-4559-B0F5-C89F63D3F254}" type="pres">
      <dgm:prSet presAssocID="{695EBE47-1E33-4B6A-8AFA-D7E00D3249AE}" presName="sibTransLast" presStyleLbl="sibTrans2D1" presStyleIdx="2" presStyleCnt="3"/>
      <dgm:spPr/>
    </dgm:pt>
    <dgm:pt modelId="{EAB1125E-EB68-4413-A300-81F9015C1F07}" type="pres">
      <dgm:prSet presAssocID="{695EBE47-1E33-4B6A-8AFA-D7E00D3249AE}" presName="connectorText" presStyleLbl="sibTrans2D1" presStyleIdx="2" presStyleCnt="3"/>
      <dgm:spPr/>
    </dgm:pt>
    <dgm:pt modelId="{39E95690-FF53-4809-B81D-ED360688FE8B}" type="pres">
      <dgm:prSet presAssocID="{695EBE47-1E33-4B6A-8AFA-D7E00D3249AE}" presName="lastNode" presStyleLbl="node1" presStyleIdx="3" presStyleCnt="4" custScaleX="114714" custScaleY="90235">
        <dgm:presLayoutVars>
          <dgm:bulletEnabled val="1"/>
        </dgm:presLayoutVars>
      </dgm:prSet>
      <dgm:spPr/>
    </dgm:pt>
  </dgm:ptLst>
  <dgm:cxnLst>
    <dgm:cxn modelId="{D61EAC15-77CC-4426-8D9D-0E585EB78ACB}" type="presOf" srcId="{21AC5089-13FE-46D3-BC7F-0ADE92BD264A}" destId="{ECD8C468-D99C-4559-B0F5-C89F63D3F254}" srcOrd="0" destOrd="0" presId="urn:microsoft.com/office/officeart/2005/8/layout/equation2"/>
    <dgm:cxn modelId="{44972A33-9217-493C-922C-873D9D262672}" srcId="{695EBE47-1E33-4B6A-8AFA-D7E00D3249AE}" destId="{A1EF93DE-D350-4574-A7D4-09AA52D025CF}" srcOrd="1" destOrd="0" parTransId="{67367F66-357F-4A6F-8A77-73CB09BF27DF}" sibTransId="{B85E7484-91B4-4DAF-9A63-88D09D69207F}"/>
    <dgm:cxn modelId="{A94CCA40-AF3C-4802-A8DD-AA8C91834322}" type="presOf" srcId="{B6164DDF-B5DE-4F37-B1B5-208D76DF2683}" destId="{CEF59065-9C90-4AAA-9220-4CB16007577C}" srcOrd="0" destOrd="0" presId="urn:microsoft.com/office/officeart/2005/8/layout/equation2"/>
    <dgm:cxn modelId="{5F64CD68-A7E3-436B-9B1C-930890BD0CA3}" type="presOf" srcId="{21AC5089-13FE-46D3-BC7F-0ADE92BD264A}" destId="{EAB1125E-EB68-4413-A300-81F9015C1F07}" srcOrd="1" destOrd="0" presId="urn:microsoft.com/office/officeart/2005/8/layout/equation2"/>
    <dgm:cxn modelId="{A5DDE74A-CE0E-4285-A6F4-91BC409913DC}" srcId="{695EBE47-1E33-4B6A-8AFA-D7E00D3249AE}" destId="{161652F1-04E1-4846-917C-21B34722C644}" srcOrd="3" destOrd="0" parTransId="{7C0ACF10-33B4-4898-932D-2C861DB7301A}" sibTransId="{9C20D730-BF09-4374-8525-A2D169F311F2}"/>
    <dgm:cxn modelId="{F228388F-411F-4096-9041-9E6BF8D22885}" type="presOf" srcId="{695EBE47-1E33-4B6A-8AFA-D7E00D3249AE}" destId="{5C390BA2-E755-438B-A5AD-8D6044DAF52E}" srcOrd="0" destOrd="0" presId="urn:microsoft.com/office/officeart/2005/8/layout/equation2"/>
    <dgm:cxn modelId="{22782992-E532-45C0-878E-5243189618A0}" type="presOf" srcId="{B85E7484-91B4-4DAF-9A63-88D09D69207F}" destId="{67AE7C6C-9697-4B92-92E7-E91DDCB368B0}" srcOrd="0" destOrd="0" presId="urn:microsoft.com/office/officeart/2005/8/layout/equation2"/>
    <dgm:cxn modelId="{FCB048AD-E5F2-481F-A556-D1C03109B975}" srcId="{695EBE47-1E33-4B6A-8AFA-D7E00D3249AE}" destId="{B6164DDF-B5DE-4F37-B1B5-208D76DF2683}" srcOrd="2" destOrd="0" parTransId="{05E7EF09-C9B7-49F2-B298-573952E61D2C}" sibTransId="{21AC5089-13FE-46D3-BC7F-0ADE92BD264A}"/>
    <dgm:cxn modelId="{52B8A5B6-3136-4780-9E20-31968F36122F}" type="presOf" srcId="{161652F1-04E1-4846-917C-21B34722C644}" destId="{39E95690-FF53-4809-B81D-ED360688FE8B}" srcOrd="0" destOrd="0" presId="urn:microsoft.com/office/officeart/2005/8/layout/equation2"/>
    <dgm:cxn modelId="{2D9ABBB6-DA5D-4963-8BBE-F418029115E0}" type="presOf" srcId="{A1EF93DE-D350-4574-A7D4-09AA52D025CF}" destId="{49F9A2C1-EF59-49DB-BFDB-A8C7651846E3}" srcOrd="0" destOrd="0" presId="urn:microsoft.com/office/officeart/2005/8/layout/equation2"/>
    <dgm:cxn modelId="{240DAACC-4DF1-41F8-ABDE-AC3B51E9A9E0}" type="presOf" srcId="{1281E4D3-8FD5-4F8B-846D-45024D581047}" destId="{7264F1EF-2CB9-4A93-86F8-42385208ABBB}" srcOrd="0" destOrd="0" presId="urn:microsoft.com/office/officeart/2005/8/layout/equation2"/>
    <dgm:cxn modelId="{DE9AC5F9-B13C-42A4-B62D-A15720861B2B}" srcId="{695EBE47-1E33-4B6A-8AFA-D7E00D3249AE}" destId="{B2885620-FBC0-4CAC-9EC3-DAE5FFB324FC}" srcOrd="0" destOrd="0" parTransId="{E5D411DF-95C8-4624-86B0-2D7FB9C1BB08}" sibTransId="{1281E4D3-8FD5-4F8B-846D-45024D581047}"/>
    <dgm:cxn modelId="{A3A4BFFD-0116-4622-9C44-342CD6A77661}" type="presOf" srcId="{B2885620-FBC0-4CAC-9EC3-DAE5FFB324FC}" destId="{6C076D19-F8B3-4816-9DB4-E80F2140B56B}" srcOrd="0" destOrd="0" presId="urn:microsoft.com/office/officeart/2005/8/layout/equation2"/>
    <dgm:cxn modelId="{234C46AE-DA0F-48A8-BB28-5BE26194740C}" type="presParOf" srcId="{5C390BA2-E755-438B-A5AD-8D6044DAF52E}" destId="{EA607865-7CC0-40EF-92F5-B86ABEE00E39}" srcOrd="0" destOrd="0" presId="urn:microsoft.com/office/officeart/2005/8/layout/equation2"/>
    <dgm:cxn modelId="{4BDC6096-F726-41AC-A153-8688E4693ADB}" type="presParOf" srcId="{EA607865-7CC0-40EF-92F5-B86ABEE00E39}" destId="{6C076D19-F8B3-4816-9DB4-E80F2140B56B}" srcOrd="0" destOrd="0" presId="urn:microsoft.com/office/officeart/2005/8/layout/equation2"/>
    <dgm:cxn modelId="{DB916BE2-DABA-4915-96EA-1BEF869150B2}" type="presParOf" srcId="{EA607865-7CC0-40EF-92F5-B86ABEE00E39}" destId="{0B8E224D-7532-4ADC-8F06-084B7ED48C2E}" srcOrd="1" destOrd="0" presId="urn:microsoft.com/office/officeart/2005/8/layout/equation2"/>
    <dgm:cxn modelId="{F49ECE49-9A04-45E9-AC26-B04023E3BC7C}" type="presParOf" srcId="{EA607865-7CC0-40EF-92F5-B86ABEE00E39}" destId="{7264F1EF-2CB9-4A93-86F8-42385208ABBB}" srcOrd="2" destOrd="0" presId="urn:microsoft.com/office/officeart/2005/8/layout/equation2"/>
    <dgm:cxn modelId="{435A6011-913E-4D4E-93E7-1B33018700C9}" type="presParOf" srcId="{EA607865-7CC0-40EF-92F5-B86ABEE00E39}" destId="{FC6A7C16-7063-4BB5-A5EE-2D8FE062663B}" srcOrd="3" destOrd="0" presId="urn:microsoft.com/office/officeart/2005/8/layout/equation2"/>
    <dgm:cxn modelId="{ACE2063A-2C65-4917-B7A4-F0BC9EBEAEC3}" type="presParOf" srcId="{EA607865-7CC0-40EF-92F5-B86ABEE00E39}" destId="{49F9A2C1-EF59-49DB-BFDB-A8C7651846E3}" srcOrd="4" destOrd="0" presId="urn:microsoft.com/office/officeart/2005/8/layout/equation2"/>
    <dgm:cxn modelId="{A388D6F1-BFE8-4290-A5DE-7C203AC6C2C8}" type="presParOf" srcId="{EA607865-7CC0-40EF-92F5-B86ABEE00E39}" destId="{C3334031-10F0-4A7B-B085-4B0719D17E10}" srcOrd="5" destOrd="0" presId="urn:microsoft.com/office/officeart/2005/8/layout/equation2"/>
    <dgm:cxn modelId="{66EB10C4-0DF5-4EA7-A6F5-77BB2BF00165}" type="presParOf" srcId="{EA607865-7CC0-40EF-92F5-B86ABEE00E39}" destId="{67AE7C6C-9697-4B92-92E7-E91DDCB368B0}" srcOrd="6" destOrd="0" presId="urn:microsoft.com/office/officeart/2005/8/layout/equation2"/>
    <dgm:cxn modelId="{0BAEFA02-AC43-416D-944D-371CB4C142B3}" type="presParOf" srcId="{EA607865-7CC0-40EF-92F5-B86ABEE00E39}" destId="{5A90FC30-DE4E-4EB5-886D-1DE947C51438}" srcOrd="7" destOrd="0" presId="urn:microsoft.com/office/officeart/2005/8/layout/equation2"/>
    <dgm:cxn modelId="{C6EB8A6A-B0FF-465B-B39F-3BB3C0E29B9A}" type="presParOf" srcId="{EA607865-7CC0-40EF-92F5-B86ABEE00E39}" destId="{CEF59065-9C90-4AAA-9220-4CB16007577C}" srcOrd="8" destOrd="0" presId="urn:microsoft.com/office/officeart/2005/8/layout/equation2"/>
    <dgm:cxn modelId="{6D08A5B6-BAE6-4A95-83A0-D0F612EDDDCF}" type="presParOf" srcId="{5C390BA2-E755-438B-A5AD-8D6044DAF52E}" destId="{ECD8C468-D99C-4559-B0F5-C89F63D3F254}" srcOrd="1" destOrd="0" presId="urn:microsoft.com/office/officeart/2005/8/layout/equation2"/>
    <dgm:cxn modelId="{9740265F-738B-4D45-98C8-7B79EF861F68}" type="presParOf" srcId="{ECD8C468-D99C-4559-B0F5-C89F63D3F254}" destId="{EAB1125E-EB68-4413-A300-81F9015C1F07}" srcOrd="0" destOrd="0" presId="urn:microsoft.com/office/officeart/2005/8/layout/equation2"/>
    <dgm:cxn modelId="{7A303FDD-DD92-448C-A0C8-F3F7E7A97775}" type="presParOf" srcId="{5C390BA2-E755-438B-A5AD-8D6044DAF52E}" destId="{39E95690-FF53-4809-B81D-ED360688FE8B}" srcOrd="2" destOrd="0" presId="urn:microsoft.com/office/officeart/2005/8/layout/equation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076D19-F8B3-4816-9DB4-E80F2140B56B}">
      <dsp:nvSpPr>
        <dsp:cNvPr id="0" name=""/>
        <dsp:cNvSpPr/>
      </dsp:nvSpPr>
      <dsp:spPr>
        <a:xfrm>
          <a:off x="422" y="160352"/>
          <a:ext cx="3113578" cy="1136719"/>
        </a:xfrm>
        <a:prstGeom prst="ellipse">
          <a:avLst/>
        </a:prstGeom>
        <a:blipFill rotWithShape="0">
          <a:blip xmlns:r="http://schemas.openxmlformats.org/officeDocument/2006/relationships" r:embed="rId1"/>
          <a:tile tx="0" ty="0" sx="100000" sy="100000" flip="none" algn="tl"/>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Location Transports, Équipements</a:t>
          </a:r>
        </a:p>
        <a:p>
          <a:pPr marL="0" lvl="0" indent="0" algn="ctr" defTabSz="622300">
            <a:lnSpc>
              <a:spcPct val="90000"/>
            </a:lnSpc>
            <a:spcBef>
              <a:spcPct val="0"/>
            </a:spcBef>
            <a:spcAft>
              <a:spcPct val="35000"/>
            </a:spcAft>
            <a:buNone/>
          </a:pPr>
          <a:r>
            <a:rPr lang="en-US" sz="1400" kern="1200" dirty="0"/>
            <a:t>30,000</a:t>
          </a:r>
        </a:p>
      </dsp:txBody>
      <dsp:txXfrm>
        <a:off x="456395" y="326821"/>
        <a:ext cx="2201632" cy="803781"/>
      </dsp:txXfrm>
    </dsp:sp>
    <dsp:sp modelId="{7264F1EF-2CB9-4A93-86F8-42385208ABBB}">
      <dsp:nvSpPr>
        <dsp:cNvPr id="0" name=""/>
        <dsp:cNvSpPr/>
      </dsp:nvSpPr>
      <dsp:spPr>
        <a:xfrm>
          <a:off x="1227562" y="1389374"/>
          <a:ext cx="659297" cy="659297"/>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314952" y="1641489"/>
        <a:ext cx="484517" cy="155067"/>
      </dsp:txXfrm>
    </dsp:sp>
    <dsp:sp modelId="{49F9A2C1-EF59-49DB-BFDB-A8C7651846E3}">
      <dsp:nvSpPr>
        <dsp:cNvPr id="0" name=""/>
        <dsp:cNvSpPr/>
      </dsp:nvSpPr>
      <dsp:spPr>
        <a:xfrm>
          <a:off x="422" y="2140973"/>
          <a:ext cx="3113578" cy="1136719"/>
        </a:xfrm>
        <a:prstGeom prst="ellipse">
          <a:avLst/>
        </a:prstGeom>
        <a:blipFill rotWithShape="0">
          <a:blip xmlns:r="http://schemas.openxmlformats.org/officeDocument/2006/relationships" r:embed="rId1"/>
          <a:tile tx="0" ty="0" sx="100000" sy="100000" flip="none" algn="tl"/>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Provision Nourriture</a:t>
          </a:r>
        </a:p>
        <a:p>
          <a:pPr marL="0" lvl="0" indent="0" algn="ctr" defTabSz="622300">
            <a:lnSpc>
              <a:spcPct val="90000"/>
            </a:lnSpc>
            <a:spcBef>
              <a:spcPct val="0"/>
            </a:spcBef>
            <a:spcAft>
              <a:spcPct val="35000"/>
            </a:spcAft>
            <a:buNone/>
          </a:pPr>
          <a:r>
            <a:rPr lang="en-US" sz="1400" kern="1200" dirty="0"/>
            <a:t> 32,100</a:t>
          </a:r>
        </a:p>
        <a:p>
          <a:pPr marL="0" lvl="0" indent="0" algn="ctr" defTabSz="622300">
            <a:lnSpc>
              <a:spcPct val="90000"/>
            </a:lnSpc>
            <a:spcBef>
              <a:spcPct val="0"/>
            </a:spcBef>
            <a:spcAft>
              <a:spcPct val="35000"/>
            </a:spcAft>
            <a:buNone/>
          </a:pPr>
          <a:endParaRPr lang="en-US" sz="1400" kern="1200" dirty="0"/>
        </a:p>
      </dsp:txBody>
      <dsp:txXfrm>
        <a:off x="456395" y="2307442"/>
        <a:ext cx="2201632" cy="803781"/>
      </dsp:txXfrm>
    </dsp:sp>
    <dsp:sp modelId="{67AE7C6C-9697-4B92-92E7-E91DDCB368B0}">
      <dsp:nvSpPr>
        <dsp:cNvPr id="0" name=""/>
        <dsp:cNvSpPr/>
      </dsp:nvSpPr>
      <dsp:spPr>
        <a:xfrm>
          <a:off x="1227562" y="3369995"/>
          <a:ext cx="659297" cy="659297"/>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314952" y="3622110"/>
        <a:ext cx="484517" cy="155067"/>
      </dsp:txXfrm>
    </dsp:sp>
    <dsp:sp modelId="{CEF59065-9C90-4AAA-9220-4CB16007577C}">
      <dsp:nvSpPr>
        <dsp:cNvPr id="0" name=""/>
        <dsp:cNvSpPr/>
      </dsp:nvSpPr>
      <dsp:spPr>
        <a:xfrm>
          <a:off x="422" y="4121594"/>
          <a:ext cx="3113578" cy="1136719"/>
        </a:xfrm>
        <a:prstGeom prst="ellipse">
          <a:avLst/>
        </a:prstGeom>
        <a:blipFill rotWithShape="0">
          <a:blip xmlns:r="http://schemas.openxmlformats.org/officeDocument/2006/relationships" r:embed="rId1"/>
          <a:tile tx="0" ty="0" sx="100000" sy="100000" flip="none" algn="tl"/>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Salaires</a:t>
          </a:r>
        </a:p>
        <a:p>
          <a:pPr marL="0" lvl="0" indent="0" algn="ctr" defTabSz="622300">
            <a:lnSpc>
              <a:spcPct val="90000"/>
            </a:lnSpc>
            <a:spcBef>
              <a:spcPct val="0"/>
            </a:spcBef>
            <a:spcAft>
              <a:spcPct val="35000"/>
            </a:spcAft>
            <a:buNone/>
          </a:pPr>
          <a:r>
            <a:rPr lang="en-US" sz="1400" kern="1200" dirty="0"/>
            <a:t>23,300</a:t>
          </a:r>
        </a:p>
      </dsp:txBody>
      <dsp:txXfrm>
        <a:off x="456395" y="4288063"/>
        <a:ext cx="2201632" cy="803781"/>
      </dsp:txXfrm>
    </dsp:sp>
    <dsp:sp modelId="{ECD8C468-D99C-4559-B0F5-C89F63D3F254}">
      <dsp:nvSpPr>
        <dsp:cNvPr id="0" name=""/>
        <dsp:cNvSpPr/>
      </dsp:nvSpPr>
      <dsp:spPr>
        <a:xfrm>
          <a:off x="3284508" y="2497903"/>
          <a:ext cx="361476" cy="4228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284508" y="2582475"/>
        <a:ext cx="253033" cy="253715"/>
      </dsp:txXfrm>
    </dsp:sp>
    <dsp:sp modelId="{39E95690-FF53-4809-B81D-ED360688FE8B}">
      <dsp:nvSpPr>
        <dsp:cNvPr id="0" name=""/>
        <dsp:cNvSpPr/>
      </dsp:nvSpPr>
      <dsp:spPr>
        <a:xfrm>
          <a:off x="3796032" y="1683614"/>
          <a:ext cx="2607953" cy="2051438"/>
        </a:xfrm>
        <a:prstGeom prst="ellipse">
          <a:avLst/>
        </a:prstGeom>
        <a:blipFill rotWithShape="0">
          <a:blip xmlns:r="http://schemas.openxmlformats.org/officeDocument/2006/relationships" r:embed="rId1"/>
          <a:tile tx="0" ty="0" sx="100000" sy="100000" flip="none" algn="tl"/>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kern="1200" dirty="0"/>
            <a:t>Breakeven</a:t>
          </a:r>
        </a:p>
        <a:p>
          <a:pPr marL="0" lvl="0" indent="0" algn="ctr" defTabSz="1422400">
            <a:lnSpc>
              <a:spcPct val="90000"/>
            </a:lnSpc>
            <a:spcBef>
              <a:spcPct val="0"/>
            </a:spcBef>
            <a:spcAft>
              <a:spcPct val="35000"/>
            </a:spcAft>
            <a:buNone/>
          </a:pPr>
          <a:r>
            <a:rPr lang="en-US" sz="3200" kern="1200" dirty="0"/>
            <a:t>85,400</a:t>
          </a:r>
        </a:p>
      </dsp:txBody>
      <dsp:txXfrm>
        <a:off x="4177958" y="1984040"/>
        <a:ext cx="1844101" cy="1450586"/>
      </dsp:txXfrm>
    </dsp:sp>
  </dsp:spTree>
</dsp:drawing>
</file>

<file path=ppt/diagrams/layout1.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7C9612-53B3-4FCB-93F3-F6B13983AB24}" type="datetimeFigureOut">
              <a:rPr lang="en-US" smtClean="0"/>
              <a:t>12/20/2020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341B99-418D-43E1-9394-154AA6E128DD}" type="slidenum">
              <a:rPr lang="en-US" smtClean="0"/>
              <a:t>‹#›</a:t>
            </a:fld>
            <a:endParaRPr lang="en-US"/>
          </a:p>
        </p:txBody>
      </p:sp>
    </p:spTree>
    <p:extLst>
      <p:ext uri="{BB962C8B-B14F-4D97-AF65-F5344CB8AC3E}">
        <p14:creationId xmlns:p14="http://schemas.microsoft.com/office/powerpoint/2010/main" val="1909449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F8A1-56ED-486B-B7AE-74E5A01F0443}" type="slidenum">
              <a:rPr lang="en-US" smtClean="0"/>
              <a:t>12</a:t>
            </a:fld>
            <a:endParaRPr lang="en-US"/>
          </a:p>
        </p:txBody>
      </p:sp>
    </p:spTree>
    <p:extLst>
      <p:ext uri="{BB962C8B-B14F-4D97-AF65-F5344CB8AC3E}">
        <p14:creationId xmlns:p14="http://schemas.microsoft.com/office/powerpoint/2010/main" val="3789890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341B99-418D-43E1-9394-154AA6E128DD}" type="slidenum">
              <a:rPr lang="en-US" smtClean="0"/>
              <a:t>16</a:t>
            </a:fld>
            <a:endParaRPr lang="en-US"/>
          </a:p>
        </p:txBody>
      </p:sp>
    </p:spTree>
    <p:extLst>
      <p:ext uri="{BB962C8B-B14F-4D97-AF65-F5344CB8AC3E}">
        <p14:creationId xmlns:p14="http://schemas.microsoft.com/office/powerpoint/2010/main" val="1053275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341B99-418D-43E1-9394-154AA6E128DD}" type="slidenum">
              <a:rPr lang="en-US" smtClean="0"/>
              <a:t>19</a:t>
            </a:fld>
            <a:endParaRPr lang="en-US"/>
          </a:p>
        </p:txBody>
      </p:sp>
    </p:spTree>
    <p:extLst>
      <p:ext uri="{BB962C8B-B14F-4D97-AF65-F5344CB8AC3E}">
        <p14:creationId xmlns:p14="http://schemas.microsoft.com/office/powerpoint/2010/main" val="231147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DEA83-8D80-4721-90B3-10A02D431E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89D5D5F-4D39-4BE8-98E6-1784F2AC67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26D9FE-FE61-46CB-AEFD-DB1465ABE972}"/>
              </a:ext>
            </a:extLst>
          </p:cNvPr>
          <p:cNvSpPr>
            <a:spLocks noGrp="1"/>
          </p:cNvSpPr>
          <p:nvPr>
            <p:ph type="dt" sz="half" idx="10"/>
          </p:nvPr>
        </p:nvSpPr>
        <p:spPr/>
        <p:txBody>
          <a:bodyPr/>
          <a:lstStyle/>
          <a:p>
            <a:fld id="{8DB75F3F-CEBC-488C-AE5C-25EA6E83C135}" type="datetimeFigureOut">
              <a:rPr lang="en-US" smtClean="0"/>
              <a:t>12/20/2020</a:t>
            </a:fld>
            <a:endParaRPr lang="en-US"/>
          </a:p>
        </p:txBody>
      </p:sp>
      <p:sp>
        <p:nvSpPr>
          <p:cNvPr id="5" name="Footer Placeholder 4">
            <a:extLst>
              <a:ext uri="{FF2B5EF4-FFF2-40B4-BE49-F238E27FC236}">
                <a16:creationId xmlns:a16="http://schemas.microsoft.com/office/drawing/2014/main" id="{97DA0C07-0E16-438C-9E3A-A571371D79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4E6413-2374-4AC9-8A30-965F35098A64}"/>
              </a:ext>
            </a:extLst>
          </p:cNvPr>
          <p:cNvSpPr>
            <a:spLocks noGrp="1"/>
          </p:cNvSpPr>
          <p:nvPr>
            <p:ph type="sldNum" sz="quarter" idx="12"/>
          </p:nvPr>
        </p:nvSpPr>
        <p:spPr/>
        <p:txBody>
          <a:bodyPr/>
          <a:lstStyle/>
          <a:p>
            <a:fld id="{7FDCBBF9-C01A-4B31-AC03-9CC427E1F389}" type="slidenum">
              <a:rPr lang="en-US" smtClean="0"/>
              <a:t>‹#›</a:t>
            </a:fld>
            <a:endParaRPr lang="en-US"/>
          </a:p>
        </p:txBody>
      </p:sp>
    </p:spTree>
    <p:extLst>
      <p:ext uri="{BB962C8B-B14F-4D97-AF65-F5344CB8AC3E}">
        <p14:creationId xmlns:p14="http://schemas.microsoft.com/office/powerpoint/2010/main" val="983534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57CC2-3EA6-425A-9ECC-6830895607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FCCB7E-D12D-4D74-9EC5-86FB3109A4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D771-DF04-4F7D-9BE3-1122A59E1C0F}"/>
              </a:ext>
            </a:extLst>
          </p:cNvPr>
          <p:cNvSpPr>
            <a:spLocks noGrp="1"/>
          </p:cNvSpPr>
          <p:nvPr>
            <p:ph type="dt" sz="half" idx="10"/>
          </p:nvPr>
        </p:nvSpPr>
        <p:spPr/>
        <p:txBody>
          <a:bodyPr/>
          <a:lstStyle/>
          <a:p>
            <a:fld id="{8DB75F3F-CEBC-488C-AE5C-25EA6E83C135}" type="datetimeFigureOut">
              <a:rPr lang="en-US" smtClean="0"/>
              <a:t>12/20/2020</a:t>
            </a:fld>
            <a:endParaRPr lang="en-US"/>
          </a:p>
        </p:txBody>
      </p:sp>
      <p:sp>
        <p:nvSpPr>
          <p:cNvPr id="5" name="Footer Placeholder 4">
            <a:extLst>
              <a:ext uri="{FF2B5EF4-FFF2-40B4-BE49-F238E27FC236}">
                <a16:creationId xmlns:a16="http://schemas.microsoft.com/office/drawing/2014/main" id="{D2324888-23C5-454F-98A3-AD12062BF6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923F95-114E-4247-8A2A-F4D63F7419D2}"/>
              </a:ext>
            </a:extLst>
          </p:cNvPr>
          <p:cNvSpPr>
            <a:spLocks noGrp="1"/>
          </p:cNvSpPr>
          <p:nvPr>
            <p:ph type="sldNum" sz="quarter" idx="12"/>
          </p:nvPr>
        </p:nvSpPr>
        <p:spPr/>
        <p:txBody>
          <a:bodyPr/>
          <a:lstStyle/>
          <a:p>
            <a:fld id="{7FDCBBF9-C01A-4B31-AC03-9CC427E1F389}" type="slidenum">
              <a:rPr lang="en-US" smtClean="0"/>
              <a:t>‹#›</a:t>
            </a:fld>
            <a:endParaRPr lang="en-US"/>
          </a:p>
        </p:txBody>
      </p:sp>
    </p:spTree>
    <p:extLst>
      <p:ext uri="{BB962C8B-B14F-4D97-AF65-F5344CB8AC3E}">
        <p14:creationId xmlns:p14="http://schemas.microsoft.com/office/powerpoint/2010/main" val="1933753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92A687-4592-4D64-8635-A5A79B2FB5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974BF2-8D6E-4DFC-AE7D-B5E6F006F1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E44C3A-98A1-4602-8C7A-1F4D2EF88524}"/>
              </a:ext>
            </a:extLst>
          </p:cNvPr>
          <p:cNvSpPr>
            <a:spLocks noGrp="1"/>
          </p:cNvSpPr>
          <p:nvPr>
            <p:ph type="dt" sz="half" idx="10"/>
          </p:nvPr>
        </p:nvSpPr>
        <p:spPr/>
        <p:txBody>
          <a:bodyPr/>
          <a:lstStyle/>
          <a:p>
            <a:fld id="{8DB75F3F-CEBC-488C-AE5C-25EA6E83C135}" type="datetimeFigureOut">
              <a:rPr lang="en-US" smtClean="0"/>
              <a:t>12/20/2020</a:t>
            </a:fld>
            <a:endParaRPr lang="en-US"/>
          </a:p>
        </p:txBody>
      </p:sp>
      <p:sp>
        <p:nvSpPr>
          <p:cNvPr id="5" name="Footer Placeholder 4">
            <a:extLst>
              <a:ext uri="{FF2B5EF4-FFF2-40B4-BE49-F238E27FC236}">
                <a16:creationId xmlns:a16="http://schemas.microsoft.com/office/drawing/2014/main" id="{A6C896D5-56EA-47DF-AC52-F075747061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5C5710-8C06-40AF-9052-D74B565EE331}"/>
              </a:ext>
            </a:extLst>
          </p:cNvPr>
          <p:cNvSpPr>
            <a:spLocks noGrp="1"/>
          </p:cNvSpPr>
          <p:nvPr>
            <p:ph type="sldNum" sz="quarter" idx="12"/>
          </p:nvPr>
        </p:nvSpPr>
        <p:spPr/>
        <p:txBody>
          <a:bodyPr/>
          <a:lstStyle/>
          <a:p>
            <a:fld id="{7FDCBBF9-C01A-4B31-AC03-9CC427E1F389}" type="slidenum">
              <a:rPr lang="en-US" smtClean="0"/>
              <a:t>‹#›</a:t>
            </a:fld>
            <a:endParaRPr lang="en-US"/>
          </a:p>
        </p:txBody>
      </p:sp>
    </p:spTree>
    <p:extLst>
      <p:ext uri="{BB962C8B-B14F-4D97-AF65-F5344CB8AC3E}">
        <p14:creationId xmlns:p14="http://schemas.microsoft.com/office/powerpoint/2010/main" val="1773589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13CD1-5EF3-4D2A-AB30-4A27DC1B92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F218DE-BC43-4C4F-9456-D625C98172E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92A01B-2DAF-4A89-80B0-BC405FDF69B7}"/>
              </a:ext>
            </a:extLst>
          </p:cNvPr>
          <p:cNvSpPr>
            <a:spLocks noGrp="1"/>
          </p:cNvSpPr>
          <p:nvPr>
            <p:ph type="dt" sz="half" idx="10"/>
          </p:nvPr>
        </p:nvSpPr>
        <p:spPr/>
        <p:txBody>
          <a:bodyPr/>
          <a:lstStyle/>
          <a:p>
            <a:fld id="{8DB75F3F-CEBC-488C-AE5C-25EA6E83C135}" type="datetimeFigureOut">
              <a:rPr lang="en-US" smtClean="0"/>
              <a:t>12/20/2020</a:t>
            </a:fld>
            <a:endParaRPr lang="en-US"/>
          </a:p>
        </p:txBody>
      </p:sp>
      <p:sp>
        <p:nvSpPr>
          <p:cNvPr id="5" name="Footer Placeholder 4">
            <a:extLst>
              <a:ext uri="{FF2B5EF4-FFF2-40B4-BE49-F238E27FC236}">
                <a16:creationId xmlns:a16="http://schemas.microsoft.com/office/drawing/2014/main" id="{7FF3A110-4C0D-498C-B55C-28BD0BF5F8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F12C14-1BD5-4246-B15C-2BF180300A8F}"/>
              </a:ext>
            </a:extLst>
          </p:cNvPr>
          <p:cNvSpPr>
            <a:spLocks noGrp="1"/>
          </p:cNvSpPr>
          <p:nvPr>
            <p:ph type="sldNum" sz="quarter" idx="12"/>
          </p:nvPr>
        </p:nvSpPr>
        <p:spPr/>
        <p:txBody>
          <a:bodyPr/>
          <a:lstStyle/>
          <a:p>
            <a:fld id="{7FDCBBF9-C01A-4B31-AC03-9CC427E1F389}" type="slidenum">
              <a:rPr lang="en-US" smtClean="0"/>
              <a:t>‹#›</a:t>
            </a:fld>
            <a:endParaRPr lang="en-US"/>
          </a:p>
        </p:txBody>
      </p:sp>
    </p:spTree>
    <p:extLst>
      <p:ext uri="{BB962C8B-B14F-4D97-AF65-F5344CB8AC3E}">
        <p14:creationId xmlns:p14="http://schemas.microsoft.com/office/powerpoint/2010/main" val="530535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A0C91-C71A-40A1-8989-A650A6CD46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0015FEF-C9BB-49F8-9E88-026748C721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6AAC8FC-D5EB-4092-978C-BDCA84D06D38}"/>
              </a:ext>
            </a:extLst>
          </p:cNvPr>
          <p:cNvSpPr>
            <a:spLocks noGrp="1"/>
          </p:cNvSpPr>
          <p:nvPr>
            <p:ph type="dt" sz="half" idx="10"/>
          </p:nvPr>
        </p:nvSpPr>
        <p:spPr/>
        <p:txBody>
          <a:bodyPr/>
          <a:lstStyle/>
          <a:p>
            <a:fld id="{8DB75F3F-CEBC-488C-AE5C-25EA6E83C135}" type="datetimeFigureOut">
              <a:rPr lang="en-US" smtClean="0"/>
              <a:t>12/20/2020</a:t>
            </a:fld>
            <a:endParaRPr lang="en-US"/>
          </a:p>
        </p:txBody>
      </p:sp>
      <p:sp>
        <p:nvSpPr>
          <p:cNvPr id="5" name="Footer Placeholder 4">
            <a:extLst>
              <a:ext uri="{FF2B5EF4-FFF2-40B4-BE49-F238E27FC236}">
                <a16:creationId xmlns:a16="http://schemas.microsoft.com/office/drawing/2014/main" id="{64F48B92-C196-496E-80F4-BFA4B78CBA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2DBC5E-09EF-42A9-908A-A9AC7727B913}"/>
              </a:ext>
            </a:extLst>
          </p:cNvPr>
          <p:cNvSpPr>
            <a:spLocks noGrp="1"/>
          </p:cNvSpPr>
          <p:nvPr>
            <p:ph type="sldNum" sz="quarter" idx="12"/>
          </p:nvPr>
        </p:nvSpPr>
        <p:spPr/>
        <p:txBody>
          <a:bodyPr/>
          <a:lstStyle/>
          <a:p>
            <a:fld id="{7FDCBBF9-C01A-4B31-AC03-9CC427E1F389}" type="slidenum">
              <a:rPr lang="en-US" smtClean="0"/>
              <a:t>‹#›</a:t>
            </a:fld>
            <a:endParaRPr lang="en-US"/>
          </a:p>
        </p:txBody>
      </p:sp>
    </p:spTree>
    <p:extLst>
      <p:ext uri="{BB962C8B-B14F-4D97-AF65-F5344CB8AC3E}">
        <p14:creationId xmlns:p14="http://schemas.microsoft.com/office/powerpoint/2010/main" val="3373279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AE65B-DB3D-49F8-A954-9C2D3CF0DA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AA21A4-063F-4EE3-8BD0-00EE9C17491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1C78CEC-14BF-4463-BC1D-8946DFCBDC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FD1CA8B-0C69-4FCC-8C39-6D23F870CF77}"/>
              </a:ext>
            </a:extLst>
          </p:cNvPr>
          <p:cNvSpPr>
            <a:spLocks noGrp="1"/>
          </p:cNvSpPr>
          <p:nvPr>
            <p:ph type="dt" sz="half" idx="10"/>
          </p:nvPr>
        </p:nvSpPr>
        <p:spPr/>
        <p:txBody>
          <a:bodyPr/>
          <a:lstStyle/>
          <a:p>
            <a:fld id="{8DB75F3F-CEBC-488C-AE5C-25EA6E83C135}" type="datetimeFigureOut">
              <a:rPr lang="en-US" smtClean="0"/>
              <a:t>12/20/2020</a:t>
            </a:fld>
            <a:endParaRPr lang="en-US"/>
          </a:p>
        </p:txBody>
      </p:sp>
      <p:sp>
        <p:nvSpPr>
          <p:cNvPr id="6" name="Footer Placeholder 5">
            <a:extLst>
              <a:ext uri="{FF2B5EF4-FFF2-40B4-BE49-F238E27FC236}">
                <a16:creationId xmlns:a16="http://schemas.microsoft.com/office/drawing/2014/main" id="{3AED2570-3AD5-4124-A4CD-3FCB933300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8EBBF5-06EF-4F53-B02F-E5B564F4A72A}"/>
              </a:ext>
            </a:extLst>
          </p:cNvPr>
          <p:cNvSpPr>
            <a:spLocks noGrp="1"/>
          </p:cNvSpPr>
          <p:nvPr>
            <p:ph type="sldNum" sz="quarter" idx="12"/>
          </p:nvPr>
        </p:nvSpPr>
        <p:spPr/>
        <p:txBody>
          <a:bodyPr/>
          <a:lstStyle/>
          <a:p>
            <a:fld id="{7FDCBBF9-C01A-4B31-AC03-9CC427E1F389}" type="slidenum">
              <a:rPr lang="en-US" smtClean="0"/>
              <a:t>‹#›</a:t>
            </a:fld>
            <a:endParaRPr lang="en-US"/>
          </a:p>
        </p:txBody>
      </p:sp>
    </p:spTree>
    <p:extLst>
      <p:ext uri="{BB962C8B-B14F-4D97-AF65-F5344CB8AC3E}">
        <p14:creationId xmlns:p14="http://schemas.microsoft.com/office/powerpoint/2010/main" val="3283257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D6194-D06B-4BE1-BBF7-BDACB0F9D21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346A80-767F-46EE-B6F6-97847068FD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681B9D-9650-4F1B-8D03-A92D050F4D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94899F-0EDC-4852-9065-B240354E0F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0449230-B58C-4623-AB2B-4374853380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4F781C3-977C-4214-B2BC-9D8EE79BEB7A}"/>
              </a:ext>
            </a:extLst>
          </p:cNvPr>
          <p:cNvSpPr>
            <a:spLocks noGrp="1"/>
          </p:cNvSpPr>
          <p:nvPr>
            <p:ph type="dt" sz="half" idx="10"/>
          </p:nvPr>
        </p:nvSpPr>
        <p:spPr/>
        <p:txBody>
          <a:bodyPr/>
          <a:lstStyle/>
          <a:p>
            <a:fld id="{8DB75F3F-CEBC-488C-AE5C-25EA6E83C135}" type="datetimeFigureOut">
              <a:rPr lang="en-US" smtClean="0"/>
              <a:t>12/20/2020</a:t>
            </a:fld>
            <a:endParaRPr lang="en-US"/>
          </a:p>
        </p:txBody>
      </p:sp>
      <p:sp>
        <p:nvSpPr>
          <p:cNvPr id="8" name="Footer Placeholder 7">
            <a:extLst>
              <a:ext uri="{FF2B5EF4-FFF2-40B4-BE49-F238E27FC236}">
                <a16:creationId xmlns:a16="http://schemas.microsoft.com/office/drawing/2014/main" id="{0159A6A0-17B6-44CB-A065-8D4B86A843B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EB1674D-0868-4CA7-8B88-F28F7C19EC14}"/>
              </a:ext>
            </a:extLst>
          </p:cNvPr>
          <p:cNvSpPr>
            <a:spLocks noGrp="1"/>
          </p:cNvSpPr>
          <p:nvPr>
            <p:ph type="sldNum" sz="quarter" idx="12"/>
          </p:nvPr>
        </p:nvSpPr>
        <p:spPr/>
        <p:txBody>
          <a:bodyPr/>
          <a:lstStyle/>
          <a:p>
            <a:fld id="{7FDCBBF9-C01A-4B31-AC03-9CC427E1F389}" type="slidenum">
              <a:rPr lang="en-US" smtClean="0"/>
              <a:t>‹#›</a:t>
            </a:fld>
            <a:endParaRPr lang="en-US"/>
          </a:p>
        </p:txBody>
      </p:sp>
    </p:spTree>
    <p:extLst>
      <p:ext uri="{BB962C8B-B14F-4D97-AF65-F5344CB8AC3E}">
        <p14:creationId xmlns:p14="http://schemas.microsoft.com/office/powerpoint/2010/main" val="2726019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7B98F-2B68-467C-872A-5498839D2F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04396D-C808-422E-BC08-1C0A0BDE78CF}"/>
              </a:ext>
            </a:extLst>
          </p:cNvPr>
          <p:cNvSpPr>
            <a:spLocks noGrp="1"/>
          </p:cNvSpPr>
          <p:nvPr>
            <p:ph type="dt" sz="half" idx="10"/>
          </p:nvPr>
        </p:nvSpPr>
        <p:spPr/>
        <p:txBody>
          <a:bodyPr/>
          <a:lstStyle/>
          <a:p>
            <a:fld id="{8DB75F3F-CEBC-488C-AE5C-25EA6E83C135}" type="datetimeFigureOut">
              <a:rPr lang="en-US" smtClean="0"/>
              <a:t>12/20/2020</a:t>
            </a:fld>
            <a:endParaRPr lang="en-US"/>
          </a:p>
        </p:txBody>
      </p:sp>
      <p:sp>
        <p:nvSpPr>
          <p:cNvPr id="4" name="Footer Placeholder 3">
            <a:extLst>
              <a:ext uri="{FF2B5EF4-FFF2-40B4-BE49-F238E27FC236}">
                <a16:creationId xmlns:a16="http://schemas.microsoft.com/office/drawing/2014/main" id="{75C689C0-7E86-402C-90AA-90D96483858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B8BC4A5-299B-42BB-B19C-A63BB1602349}"/>
              </a:ext>
            </a:extLst>
          </p:cNvPr>
          <p:cNvSpPr>
            <a:spLocks noGrp="1"/>
          </p:cNvSpPr>
          <p:nvPr>
            <p:ph type="sldNum" sz="quarter" idx="12"/>
          </p:nvPr>
        </p:nvSpPr>
        <p:spPr/>
        <p:txBody>
          <a:bodyPr/>
          <a:lstStyle/>
          <a:p>
            <a:fld id="{7FDCBBF9-C01A-4B31-AC03-9CC427E1F389}" type="slidenum">
              <a:rPr lang="en-US" smtClean="0"/>
              <a:t>‹#›</a:t>
            </a:fld>
            <a:endParaRPr lang="en-US"/>
          </a:p>
        </p:txBody>
      </p:sp>
    </p:spTree>
    <p:extLst>
      <p:ext uri="{BB962C8B-B14F-4D97-AF65-F5344CB8AC3E}">
        <p14:creationId xmlns:p14="http://schemas.microsoft.com/office/powerpoint/2010/main" val="125576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0D70E2-396A-499D-BADD-AE0747AB38FE}"/>
              </a:ext>
            </a:extLst>
          </p:cNvPr>
          <p:cNvSpPr>
            <a:spLocks noGrp="1"/>
          </p:cNvSpPr>
          <p:nvPr>
            <p:ph type="dt" sz="half" idx="10"/>
          </p:nvPr>
        </p:nvSpPr>
        <p:spPr/>
        <p:txBody>
          <a:bodyPr/>
          <a:lstStyle/>
          <a:p>
            <a:fld id="{8DB75F3F-CEBC-488C-AE5C-25EA6E83C135}" type="datetimeFigureOut">
              <a:rPr lang="en-US" smtClean="0"/>
              <a:t>12/20/2020</a:t>
            </a:fld>
            <a:endParaRPr lang="en-US"/>
          </a:p>
        </p:txBody>
      </p:sp>
      <p:sp>
        <p:nvSpPr>
          <p:cNvPr id="3" name="Footer Placeholder 2">
            <a:extLst>
              <a:ext uri="{FF2B5EF4-FFF2-40B4-BE49-F238E27FC236}">
                <a16:creationId xmlns:a16="http://schemas.microsoft.com/office/drawing/2014/main" id="{C47AFDDA-E123-41DD-B474-B37BA1A4FFA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A9D9577-CA04-4D45-BBD3-4692BF2B7CA8}"/>
              </a:ext>
            </a:extLst>
          </p:cNvPr>
          <p:cNvSpPr>
            <a:spLocks noGrp="1"/>
          </p:cNvSpPr>
          <p:nvPr>
            <p:ph type="sldNum" sz="quarter" idx="12"/>
          </p:nvPr>
        </p:nvSpPr>
        <p:spPr/>
        <p:txBody>
          <a:bodyPr/>
          <a:lstStyle/>
          <a:p>
            <a:fld id="{7FDCBBF9-C01A-4B31-AC03-9CC427E1F389}" type="slidenum">
              <a:rPr lang="en-US" smtClean="0"/>
              <a:t>‹#›</a:t>
            </a:fld>
            <a:endParaRPr lang="en-US"/>
          </a:p>
        </p:txBody>
      </p:sp>
    </p:spTree>
    <p:extLst>
      <p:ext uri="{BB962C8B-B14F-4D97-AF65-F5344CB8AC3E}">
        <p14:creationId xmlns:p14="http://schemas.microsoft.com/office/powerpoint/2010/main" val="21331334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15A6B-81EB-4B24-A418-B5C57AD282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69A714-8577-4187-999C-C6B2075E37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44A360-9314-4999-9021-92E7E989D9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A7086A-E307-4E47-9A92-DCC73C465622}"/>
              </a:ext>
            </a:extLst>
          </p:cNvPr>
          <p:cNvSpPr>
            <a:spLocks noGrp="1"/>
          </p:cNvSpPr>
          <p:nvPr>
            <p:ph type="dt" sz="half" idx="10"/>
          </p:nvPr>
        </p:nvSpPr>
        <p:spPr/>
        <p:txBody>
          <a:bodyPr/>
          <a:lstStyle/>
          <a:p>
            <a:fld id="{8DB75F3F-CEBC-488C-AE5C-25EA6E83C135}" type="datetimeFigureOut">
              <a:rPr lang="en-US" smtClean="0"/>
              <a:t>12/20/2020</a:t>
            </a:fld>
            <a:endParaRPr lang="en-US"/>
          </a:p>
        </p:txBody>
      </p:sp>
      <p:sp>
        <p:nvSpPr>
          <p:cNvPr id="6" name="Footer Placeholder 5">
            <a:extLst>
              <a:ext uri="{FF2B5EF4-FFF2-40B4-BE49-F238E27FC236}">
                <a16:creationId xmlns:a16="http://schemas.microsoft.com/office/drawing/2014/main" id="{C37D03F5-A293-480A-899F-0579182028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35E97-2008-424F-A9D2-58A60FD41AC6}"/>
              </a:ext>
            </a:extLst>
          </p:cNvPr>
          <p:cNvSpPr>
            <a:spLocks noGrp="1"/>
          </p:cNvSpPr>
          <p:nvPr>
            <p:ph type="sldNum" sz="quarter" idx="12"/>
          </p:nvPr>
        </p:nvSpPr>
        <p:spPr/>
        <p:txBody>
          <a:bodyPr/>
          <a:lstStyle/>
          <a:p>
            <a:fld id="{7FDCBBF9-C01A-4B31-AC03-9CC427E1F389}" type="slidenum">
              <a:rPr lang="en-US" smtClean="0"/>
              <a:t>‹#›</a:t>
            </a:fld>
            <a:endParaRPr lang="en-US"/>
          </a:p>
        </p:txBody>
      </p:sp>
    </p:spTree>
    <p:extLst>
      <p:ext uri="{BB962C8B-B14F-4D97-AF65-F5344CB8AC3E}">
        <p14:creationId xmlns:p14="http://schemas.microsoft.com/office/powerpoint/2010/main" val="4243105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FFC41-6105-426B-B398-55792C5EAE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2530757-359A-4FC3-9580-E8E87CFC17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C8BDE9-E8EE-4FE9-813D-548EA46598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A9245-77F4-4A07-9A2D-2FDC3B35D640}"/>
              </a:ext>
            </a:extLst>
          </p:cNvPr>
          <p:cNvSpPr>
            <a:spLocks noGrp="1"/>
          </p:cNvSpPr>
          <p:nvPr>
            <p:ph type="dt" sz="half" idx="10"/>
          </p:nvPr>
        </p:nvSpPr>
        <p:spPr/>
        <p:txBody>
          <a:bodyPr/>
          <a:lstStyle/>
          <a:p>
            <a:fld id="{8DB75F3F-CEBC-488C-AE5C-25EA6E83C135}" type="datetimeFigureOut">
              <a:rPr lang="en-US" smtClean="0"/>
              <a:t>12/20/2020</a:t>
            </a:fld>
            <a:endParaRPr lang="en-US"/>
          </a:p>
        </p:txBody>
      </p:sp>
      <p:sp>
        <p:nvSpPr>
          <p:cNvPr id="6" name="Footer Placeholder 5">
            <a:extLst>
              <a:ext uri="{FF2B5EF4-FFF2-40B4-BE49-F238E27FC236}">
                <a16:creationId xmlns:a16="http://schemas.microsoft.com/office/drawing/2014/main" id="{C06DE41B-0977-4775-82E2-C253B50F62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B7A191-625C-4584-A21B-01B7347CF823}"/>
              </a:ext>
            </a:extLst>
          </p:cNvPr>
          <p:cNvSpPr>
            <a:spLocks noGrp="1"/>
          </p:cNvSpPr>
          <p:nvPr>
            <p:ph type="sldNum" sz="quarter" idx="12"/>
          </p:nvPr>
        </p:nvSpPr>
        <p:spPr/>
        <p:txBody>
          <a:bodyPr/>
          <a:lstStyle/>
          <a:p>
            <a:fld id="{7FDCBBF9-C01A-4B31-AC03-9CC427E1F389}" type="slidenum">
              <a:rPr lang="en-US" smtClean="0"/>
              <a:t>‹#›</a:t>
            </a:fld>
            <a:endParaRPr lang="en-US"/>
          </a:p>
        </p:txBody>
      </p:sp>
    </p:spTree>
    <p:extLst>
      <p:ext uri="{BB962C8B-B14F-4D97-AF65-F5344CB8AC3E}">
        <p14:creationId xmlns:p14="http://schemas.microsoft.com/office/powerpoint/2010/main" val="2831012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DDB545-B0C9-4C89-94A5-207260F670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E2ACE3B-8A30-4FB5-99EC-35FAEFC5E3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4C3685-6483-45D7-AF86-0F14EAA92D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B75F3F-CEBC-488C-AE5C-25EA6E83C135}" type="datetimeFigureOut">
              <a:rPr lang="en-US" smtClean="0"/>
              <a:t>12/20/2020</a:t>
            </a:fld>
            <a:endParaRPr lang="en-US"/>
          </a:p>
        </p:txBody>
      </p:sp>
      <p:sp>
        <p:nvSpPr>
          <p:cNvPr id="5" name="Footer Placeholder 4">
            <a:extLst>
              <a:ext uri="{FF2B5EF4-FFF2-40B4-BE49-F238E27FC236}">
                <a16:creationId xmlns:a16="http://schemas.microsoft.com/office/drawing/2014/main" id="{EB22A371-602B-48A7-9956-FA27862166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841CEE7-4482-43AE-A4DC-CB6ACF695A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DCBBF9-C01A-4B31-AC03-9CC427E1F389}" type="slidenum">
              <a:rPr lang="en-US" smtClean="0"/>
              <a:t>‹#›</a:t>
            </a:fld>
            <a:endParaRPr lang="en-US"/>
          </a:p>
        </p:txBody>
      </p:sp>
    </p:spTree>
    <p:extLst>
      <p:ext uri="{BB962C8B-B14F-4D97-AF65-F5344CB8AC3E}">
        <p14:creationId xmlns:p14="http://schemas.microsoft.com/office/powerpoint/2010/main" val="29636130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7.jpeg"/><Relationship Id="rId7"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39.JPG"/><Relationship Id="rId13" Type="http://schemas.openxmlformats.org/officeDocument/2006/relationships/image" Target="../media/image44.JPG"/><Relationship Id="rId18" Type="http://schemas.openxmlformats.org/officeDocument/2006/relationships/image" Target="../media/image36.JPG"/><Relationship Id="rId3" Type="http://schemas.openxmlformats.org/officeDocument/2006/relationships/image" Target="../media/image7.jpeg"/><Relationship Id="rId7" Type="http://schemas.openxmlformats.org/officeDocument/2006/relationships/image" Target="../media/image10.png"/><Relationship Id="rId12" Type="http://schemas.openxmlformats.org/officeDocument/2006/relationships/image" Target="../media/image43.JPG"/><Relationship Id="rId17" Type="http://schemas.openxmlformats.org/officeDocument/2006/relationships/image" Target="../media/image48.JPG"/><Relationship Id="rId2" Type="http://schemas.openxmlformats.org/officeDocument/2006/relationships/image" Target="../media/image38.jpg"/><Relationship Id="rId16" Type="http://schemas.openxmlformats.org/officeDocument/2006/relationships/image" Target="../media/image47.JP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42.JPG"/><Relationship Id="rId5" Type="http://schemas.openxmlformats.org/officeDocument/2006/relationships/image" Target="../media/image8.png"/><Relationship Id="rId15" Type="http://schemas.openxmlformats.org/officeDocument/2006/relationships/image" Target="../media/image46.JPG"/><Relationship Id="rId10" Type="http://schemas.openxmlformats.org/officeDocument/2006/relationships/image" Target="../media/image41.JPG"/><Relationship Id="rId19" Type="http://schemas.openxmlformats.org/officeDocument/2006/relationships/image" Target="../media/image49.JPG"/><Relationship Id="rId4" Type="http://schemas.openxmlformats.org/officeDocument/2006/relationships/image" Target="../media/image5.png"/><Relationship Id="rId9" Type="http://schemas.openxmlformats.org/officeDocument/2006/relationships/image" Target="../media/image40.JPG"/><Relationship Id="rId14" Type="http://schemas.openxmlformats.org/officeDocument/2006/relationships/image" Target="../media/image45.JPG"/></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9.png"/><Relationship Id="rId12" Type="http://schemas.openxmlformats.org/officeDocument/2006/relationships/image" Target="../media/image31.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35.jpg"/><Relationship Id="rId5" Type="http://schemas.openxmlformats.org/officeDocument/2006/relationships/image" Target="../media/image5.png"/><Relationship Id="rId10" Type="http://schemas.openxmlformats.org/officeDocument/2006/relationships/image" Target="../media/image33.jpg"/><Relationship Id="rId4" Type="http://schemas.openxmlformats.org/officeDocument/2006/relationships/image" Target="../media/image7.jpeg"/><Relationship Id="rId9" Type="http://schemas.openxmlformats.org/officeDocument/2006/relationships/image" Target="../media/image32.jpg"/></Relationships>
</file>

<file path=ppt/slides/_rels/slide13.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7.jpeg"/><Relationship Id="rId7" Type="http://schemas.openxmlformats.org/officeDocument/2006/relationships/image" Target="../media/image10.pn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7.jpeg"/><Relationship Id="rId7" Type="http://schemas.openxmlformats.org/officeDocument/2006/relationships/image" Target="../media/image10.png"/><Relationship Id="rId2" Type="http://schemas.openxmlformats.org/officeDocument/2006/relationships/image" Target="../media/image38.jp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52.jpg"/><Relationship Id="rId5" Type="http://schemas.openxmlformats.org/officeDocument/2006/relationships/image" Target="../media/image8.png"/><Relationship Id="rId10" Type="http://schemas.openxmlformats.org/officeDocument/2006/relationships/image" Target="../media/image51.jpg"/><Relationship Id="rId4" Type="http://schemas.openxmlformats.org/officeDocument/2006/relationships/image" Target="../media/image5.png"/><Relationship Id="rId9" Type="http://schemas.openxmlformats.org/officeDocument/2006/relationships/image" Target="../media/image50.JPG"/></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jp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7.jpe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0.png"/><Relationship Id="rId2" Type="http://schemas.openxmlformats.org/officeDocument/2006/relationships/image" Target="../media/image38.jp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7.jpeg"/><Relationship Id="rId7" Type="http://schemas.microsoft.com/office/2007/relationships/hdphoto" Target="../media/hdphoto1.wdp"/><Relationship Id="rId2" Type="http://schemas.openxmlformats.org/officeDocument/2006/relationships/image" Target="../media/image53.jpg"/><Relationship Id="rId1" Type="http://schemas.openxmlformats.org/officeDocument/2006/relationships/slideLayout" Target="../slideLayouts/slideLayout7.xml"/><Relationship Id="rId6" Type="http://schemas.openxmlformats.org/officeDocument/2006/relationships/image" Target="../media/image54.png"/><Relationship Id="rId11" Type="http://schemas.openxmlformats.org/officeDocument/2006/relationships/image" Target="../media/image10.png"/><Relationship Id="rId5" Type="http://schemas.openxmlformats.org/officeDocument/2006/relationships/image" Target="../media/image13.jpeg"/><Relationship Id="rId10" Type="http://schemas.openxmlformats.org/officeDocument/2006/relationships/image" Target="../media/image9.png"/><Relationship Id="rId4" Type="http://schemas.openxmlformats.org/officeDocument/2006/relationships/slide" Target="slide22.xml"/><Relationship Id="rId9" Type="http://schemas.openxmlformats.org/officeDocument/2006/relationships/image" Target="../media/image8.png"/></Relationships>
</file>

<file path=ppt/slides/_rels/slide2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jpeg"/><Relationship Id="rId7" Type="http://schemas.openxmlformats.org/officeDocument/2006/relationships/image" Target="../media/image8.png"/><Relationship Id="rId2" Type="http://schemas.openxmlformats.org/officeDocument/2006/relationships/image" Target="../media/image53.jp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3.jpeg"/><Relationship Id="rId5" Type="http://schemas.microsoft.com/office/2007/relationships/hdphoto" Target="../media/hdphoto1.wdp"/><Relationship Id="rId10" Type="http://schemas.openxmlformats.org/officeDocument/2006/relationships/slide" Target="slide22.xml"/><Relationship Id="rId4" Type="http://schemas.openxmlformats.org/officeDocument/2006/relationships/image" Target="../media/image54.png"/><Relationship Id="rId9" Type="http://schemas.openxmlformats.org/officeDocument/2006/relationships/image" Target="../media/image9.png"/></Relationships>
</file>

<file path=ppt/slides/_rels/slide22.xml.rels><?xml version="1.0" encoding="UTF-8" standalone="yes"?>
<Relationships xmlns="http://schemas.openxmlformats.org/package/2006/relationships"><Relationship Id="rId8" Type="http://schemas.openxmlformats.org/officeDocument/2006/relationships/slide" Target="slide22.xml"/><Relationship Id="rId3" Type="http://schemas.openxmlformats.org/officeDocument/2006/relationships/image" Target="../media/image7.jpeg"/><Relationship Id="rId7" Type="http://schemas.openxmlformats.org/officeDocument/2006/relationships/image" Target="../media/image10.png"/><Relationship Id="rId2" Type="http://schemas.openxmlformats.org/officeDocument/2006/relationships/image" Target="../media/image53.jp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image" Target="../media/image13.jpeg"/></Relationships>
</file>

<file path=ppt/slides/_rels/slide23.xml.rels><?xml version="1.0" encoding="UTF-8" standalone="yes"?>
<Relationships xmlns="http://schemas.openxmlformats.org/package/2006/relationships"><Relationship Id="rId8" Type="http://schemas.openxmlformats.org/officeDocument/2006/relationships/slide" Target="slide22.xml"/><Relationship Id="rId3" Type="http://schemas.openxmlformats.org/officeDocument/2006/relationships/image" Target="../media/image7.jpeg"/><Relationship Id="rId7" Type="http://schemas.openxmlformats.org/officeDocument/2006/relationships/image" Target="../media/image10.png"/><Relationship Id="rId2" Type="http://schemas.openxmlformats.org/officeDocument/2006/relationships/image" Target="../media/image53.jp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image" Target="../media/image13.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image" Target="../media/image7.jpeg"/><Relationship Id="rId7" Type="http://schemas.openxmlformats.org/officeDocument/2006/relationships/image" Target="../media/image8.png"/><Relationship Id="rId12" Type="http://schemas.microsoft.com/office/2007/relationships/diagramDrawing" Target="../diagrams/drawing1.xml"/><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diagramColors" Target="../diagrams/colors1.xml"/><Relationship Id="rId5" Type="http://schemas.openxmlformats.org/officeDocument/2006/relationships/image" Target="../media/image9.png"/><Relationship Id="rId10" Type="http://schemas.openxmlformats.org/officeDocument/2006/relationships/diagramQuickStyle" Target="../diagrams/quickStyle1.xml"/><Relationship Id="rId4" Type="http://schemas.openxmlformats.org/officeDocument/2006/relationships/image" Target="../media/image5.png"/><Relationship Id="rId9"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2.jpeg"/><Relationship Id="rId7" Type="http://schemas.openxmlformats.org/officeDocument/2006/relationships/image" Target="../media/image11.jpe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image" Target="../media/image8.png"/><Relationship Id="rId5" Type="http://schemas.openxmlformats.org/officeDocument/2006/relationships/hyperlink" Target="file:///C:\Users\julien\Desktop\MENU\Studio\Clients\Island%20Tribes\New%20folder\text%201.txt" TargetMode="External"/><Relationship Id="rId10" Type="http://schemas.openxmlformats.org/officeDocument/2006/relationships/image" Target="../media/image5.png"/><Relationship Id="rId4" Type="http://schemas.openxmlformats.org/officeDocument/2006/relationships/image" Target="../media/image7.jpe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8" Type="http://schemas.openxmlformats.org/officeDocument/2006/relationships/image" Target="../media/image20.JPG"/><Relationship Id="rId13" Type="http://schemas.openxmlformats.org/officeDocument/2006/relationships/image" Target="../media/image25.JPG"/><Relationship Id="rId18" Type="http://schemas.openxmlformats.org/officeDocument/2006/relationships/image" Target="../media/image28.jpg"/><Relationship Id="rId3" Type="http://schemas.openxmlformats.org/officeDocument/2006/relationships/image" Target="../media/image15.JPG"/><Relationship Id="rId21" Type="http://schemas.openxmlformats.org/officeDocument/2006/relationships/image" Target="../media/image31.jpg"/><Relationship Id="rId7" Type="http://schemas.openxmlformats.org/officeDocument/2006/relationships/image" Target="../media/image19.JPG"/><Relationship Id="rId12" Type="http://schemas.openxmlformats.org/officeDocument/2006/relationships/image" Target="../media/image24.JPG"/><Relationship Id="rId17" Type="http://schemas.openxmlformats.org/officeDocument/2006/relationships/image" Target="../media/image27.JPG"/><Relationship Id="rId25" Type="http://schemas.openxmlformats.org/officeDocument/2006/relationships/image" Target="../media/image35.jpg"/><Relationship Id="rId2" Type="http://schemas.openxmlformats.org/officeDocument/2006/relationships/image" Target="../media/image14.JPG"/><Relationship Id="rId16" Type="http://schemas.openxmlformats.org/officeDocument/2006/relationships/image" Target="../media/image26.JPG"/><Relationship Id="rId20"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8.JPG"/><Relationship Id="rId11" Type="http://schemas.openxmlformats.org/officeDocument/2006/relationships/image" Target="../media/image23.JPG"/><Relationship Id="rId24" Type="http://schemas.openxmlformats.org/officeDocument/2006/relationships/image" Target="../media/image34.png"/><Relationship Id="rId5" Type="http://schemas.openxmlformats.org/officeDocument/2006/relationships/image" Target="../media/image17.JPG"/><Relationship Id="rId15" Type="http://schemas.openxmlformats.org/officeDocument/2006/relationships/image" Target="../media/image8.png"/><Relationship Id="rId23" Type="http://schemas.openxmlformats.org/officeDocument/2006/relationships/image" Target="../media/image33.jpg"/><Relationship Id="rId10" Type="http://schemas.openxmlformats.org/officeDocument/2006/relationships/image" Target="../media/image22.JPG"/><Relationship Id="rId19" Type="http://schemas.openxmlformats.org/officeDocument/2006/relationships/image" Target="../media/image29.jpeg"/><Relationship Id="rId4" Type="http://schemas.openxmlformats.org/officeDocument/2006/relationships/image" Target="../media/image16.JPG"/><Relationship Id="rId9" Type="http://schemas.openxmlformats.org/officeDocument/2006/relationships/image" Target="../media/image21.JPG"/><Relationship Id="rId14" Type="http://schemas.openxmlformats.org/officeDocument/2006/relationships/image" Target="../media/image5.png"/><Relationship Id="rId22" Type="http://schemas.openxmlformats.org/officeDocument/2006/relationships/image" Target="../media/image32.jp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37.jpeg"/><Relationship Id="rId13" Type="http://schemas.openxmlformats.org/officeDocument/2006/relationships/image" Target="../media/image34.png"/><Relationship Id="rId3" Type="http://schemas.openxmlformats.org/officeDocument/2006/relationships/image" Target="../media/image5.png"/><Relationship Id="rId7" Type="http://schemas.openxmlformats.org/officeDocument/2006/relationships/image" Target="../media/image29.jpeg"/><Relationship Id="rId12" Type="http://schemas.openxmlformats.org/officeDocument/2006/relationships/image" Target="../media/image33.jpg"/><Relationship Id="rId2" Type="http://schemas.openxmlformats.org/officeDocument/2006/relationships/image" Target="../media/image17.JPG"/><Relationship Id="rId1" Type="http://schemas.openxmlformats.org/officeDocument/2006/relationships/slideLayout" Target="../slideLayouts/slideLayout7.xml"/><Relationship Id="rId6" Type="http://schemas.openxmlformats.org/officeDocument/2006/relationships/image" Target="../media/image36.JPG"/><Relationship Id="rId11" Type="http://schemas.openxmlformats.org/officeDocument/2006/relationships/image" Target="../media/image32.jpg"/><Relationship Id="rId5" Type="http://schemas.openxmlformats.org/officeDocument/2006/relationships/image" Target="../media/image28.jpg"/><Relationship Id="rId10" Type="http://schemas.openxmlformats.org/officeDocument/2006/relationships/image" Target="../media/image31.jpg"/><Relationship Id="rId4" Type="http://schemas.openxmlformats.org/officeDocument/2006/relationships/image" Target="../media/image8.png"/><Relationship Id="rId9" Type="http://schemas.openxmlformats.org/officeDocument/2006/relationships/image" Target="../media/image30.png"/><Relationship Id="rId14" Type="http://schemas.openxmlformats.org/officeDocument/2006/relationships/image" Target="../media/image35.jp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t="-21000" b="-21000"/>
          </a:stretch>
        </a:blip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A5DD1BAE-1517-44F7-9C39-ECF777635576}"/>
              </a:ext>
            </a:extLst>
          </p:cNvPr>
          <p:cNvSpPr/>
          <p:nvPr/>
        </p:nvSpPr>
        <p:spPr>
          <a:xfrm>
            <a:off x="3227446" y="659259"/>
            <a:ext cx="5736806" cy="5899348"/>
          </a:xfrm>
          <a:prstGeom prst="ellipse">
            <a:avLst/>
          </a:prstGeom>
          <a:blipFill>
            <a:blip r:embed="rId3"/>
            <a:tile tx="0" ty="0" sx="100000" sy="100000" flip="none" algn="tl"/>
          </a:blipFill>
          <a:ln>
            <a:noFill/>
          </a:ln>
          <a:effectLst>
            <a:glow rad="127000">
              <a:schemeClr val="bg1"/>
            </a:glow>
          </a:effectLst>
          <a:scene3d>
            <a:camera prst="orthographicFront">
              <a:rot lat="0" lon="0" rev="0"/>
            </a:camera>
            <a:lightRig rig="contrasting" dir="t">
              <a:rot lat="0" lon="0" rev="7800000"/>
            </a:lightRig>
          </a:scene3d>
          <a:sp3d extrusionH="88900" contourW="6350" prstMaterial="metal">
            <a:bevelT w="171450" h="209550"/>
            <a:bevelB w="1143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solidFill>
                <a:schemeClr val="accent4">
                  <a:lumMod val="20000"/>
                  <a:lumOff val="80000"/>
                </a:schemeClr>
              </a:solidFill>
              <a:latin typeface="GOOD BRUSH" pitchFamily="2" charset="0"/>
            </a:endParaRPr>
          </a:p>
        </p:txBody>
      </p:sp>
      <p:pic>
        <p:nvPicPr>
          <p:cNvPr id="14" name="Picture 13">
            <a:extLst>
              <a:ext uri="{FF2B5EF4-FFF2-40B4-BE49-F238E27FC236}">
                <a16:creationId xmlns:a16="http://schemas.microsoft.com/office/drawing/2014/main" id="{AD9BFD75-A615-4FCC-81AF-0C1E3E650638}"/>
              </a:ext>
            </a:extLst>
          </p:cNvPr>
          <p:cNvPicPr>
            <a:picLocks noChangeAspect="1"/>
          </p:cNvPicPr>
          <p:nvPr/>
        </p:nvPicPr>
        <p:blipFill rotWithShape="1">
          <a:blip r:embed="rId4">
            <a:extLst>
              <a:ext uri="{28A0092B-C50C-407E-A947-70E740481C1C}">
                <a14:useLocalDpi xmlns:a14="http://schemas.microsoft.com/office/drawing/2010/main" val="0"/>
              </a:ext>
            </a:extLst>
          </a:blip>
          <a:srcRect l="18824" t="30342" r="20531" b="41940"/>
          <a:stretch/>
        </p:blipFill>
        <p:spPr>
          <a:xfrm>
            <a:off x="3914085" y="0"/>
            <a:ext cx="4159045" cy="1900928"/>
          </a:xfrm>
          <a:prstGeom prst="rect">
            <a:avLst/>
          </a:prstGeom>
        </p:spPr>
      </p:pic>
      <p:pic>
        <p:nvPicPr>
          <p:cNvPr id="17" name="Picture 16">
            <a:extLst>
              <a:ext uri="{FF2B5EF4-FFF2-40B4-BE49-F238E27FC236}">
                <a16:creationId xmlns:a16="http://schemas.microsoft.com/office/drawing/2014/main" id="{957FA432-3AEF-469A-B521-B95E1B3618ED}"/>
              </a:ext>
            </a:extLst>
          </p:cNvPr>
          <p:cNvPicPr>
            <a:picLocks noChangeAspect="1"/>
          </p:cNvPicPr>
          <p:nvPr/>
        </p:nvPicPr>
        <p:blipFill rotWithShape="1">
          <a:blip r:embed="rId5">
            <a:extLst>
              <a:ext uri="{28A0092B-C50C-407E-A947-70E740481C1C}">
                <a14:useLocalDpi xmlns:a14="http://schemas.microsoft.com/office/drawing/2010/main" val="0"/>
              </a:ext>
            </a:extLst>
          </a:blip>
          <a:srcRect t="32029" b="45239"/>
          <a:stretch/>
        </p:blipFill>
        <p:spPr>
          <a:xfrm>
            <a:off x="2666845" y="152006"/>
            <a:ext cx="6858000" cy="1558918"/>
          </a:xfrm>
          <a:prstGeom prst="rect">
            <a:avLst/>
          </a:prstGeom>
        </p:spPr>
      </p:pic>
      <p:pic>
        <p:nvPicPr>
          <p:cNvPr id="11" name="Picture 10">
            <a:extLst>
              <a:ext uri="{FF2B5EF4-FFF2-40B4-BE49-F238E27FC236}">
                <a16:creationId xmlns:a16="http://schemas.microsoft.com/office/drawing/2014/main" id="{691221EB-82DB-493C-872D-6160144296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59280" y="1292435"/>
            <a:ext cx="4273130" cy="4273130"/>
          </a:xfrm>
          <a:prstGeom prst="rect">
            <a:avLst/>
          </a:prstGeom>
        </p:spPr>
      </p:pic>
      <p:sp>
        <p:nvSpPr>
          <p:cNvPr id="4" name="TextBox 3">
            <a:extLst>
              <a:ext uri="{FF2B5EF4-FFF2-40B4-BE49-F238E27FC236}">
                <a16:creationId xmlns:a16="http://schemas.microsoft.com/office/drawing/2014/main" id="{5DD1A142-01A6-43CF-82A2-F822A79F1C80}"/>
              </a:ext>
            </a:extLst>
          </p:cNvPr>
          <p:cNvSpPr txBox="1"/>
          <p:nvPr/>
        </p:nvSpPr>
        <p:spPr>
          <a:xfrm>
            <a:off x="4798855" y="5648021"/>
            <a:ext cx="2593980" cy="261610"/>
          </a:xfrm>
          <a:prstGeom prst="rect">
            <a:avLst/>
          </a:prstGeom>
          <a:solidFill>
            <a:srgbClr val="00B0F0"/>
          </a:solidFill>
          <a:ln w="190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r>
              <a:rPr lang="en-US" sz="1100" dirty="0">
                <a:solidFill>
                  <a:schemeClr val="bg1"/>
                </a:solidFill>
                <a:latin typeface="Segoe UI Black" panose="020B0A02040204020203" pitchFamily="34" charset="0"/>
                <a:ea typeface="Segoe UI Black" panose="020B0A02040204020203" pitchFamily="34" charset="0"/>
              </a:rPr>
              <a:t>Î    L    E        M    A    U    R    I    C    E</a:t>
            </a:r>
          </a:p>
        </p:txBody>
      </p:sp>
      <p:pic>
        <p:nvPicPr>
          <p:cNvPr id="12" name="Picture 11">
            <a:extLst>
              <a:ext uri="{FF2B5EF4-FFF2-40B4-BE49-F238E27FC236}">
                <a16:creationId xmlns:a16="http://schemas.microsoft.com/office/drawing/2014/main" id="{8230AF82-46FC-42E6-A804-6781ECE67D81}"/>
              </a:ext>
            </a:extLst>
          </p:cNvPr>
          <p:cNvPicPr>
            <a:picLocks noChangeAspect="1"/>
          </p:cNvPicPr>
          <p:nvPr/>
        </p:nvPicPr>
        <p:blipFill rotWithShape="1">
          <a:blip r:embed="rId7">
            <a:extLst>
              <a:ext uri="{28A0092B-C50C-407E-A947-70E740481C1C}">
                <a14:useLocalDpi xmlns:a14="http://schemas.microsoft.com/office/drawing/2010/main" val="0"/>
              </a:ext>
            </a:extLst>
          </a:blip>
          <a:srcRect l="32915" t="39312" r="34565" b="48493"/>
          <a:stretch/>
        </p:blipFill>
        <p:spPr>
          <a:xfrm>
            <a:off x="4849010" y="576803"/>
            <a:ext cx="2230220" cy="836362"/>
          </a:xfrm>
          <a:prstGeom prst="rect">
            <a:avLst/>
          </a:prstGeom>
        </p:spPr>
      </p:pic>
    </p:spTree>
    <p:extLst>
      <p:ext uri="{BB962C8B-B14F-4D97-AF65-F5344CB8AC3E}">
        <p14:creationId xmlns:p14="http://schemas.microsoft.com/office/powerpoint/2010/main" val="1816054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1000"/>
                                  </p:stCondLst>
                                  <p:childTnLst>
                                    <p:animEffect transition="out" filter="fade">
                                      <p:cBhvr>
                                        <p:cTn id="6" dur="750" tmFilter="0, 0; .2, .5; .8, .5; 1, 0"/>
                                        <p:tgtEl>
                                          <p:spTgt spid="11"/>
                                        </p:tgtEl>
                                      </p:cBhvr>
                                    </p:animEffect>
                                    <p:animScale>
                                      <p:cBhvr>
                                        <p:cTn id="7" dur="375" autoRev="1" fill="hold"/>
                                        <p:tgtEl>
                                          <p:spTgt spid="11"/>
                                        </p:tgtEl>
                                      </p:cBhvr>
                                      <p:by x="105000" y="105000"/>
                                    </p:animScale>
                                  </p:childTnLst>
                                </p:cTn>
                              </p:par>
                              <p:par>
                                <p:cTn id="8" presetID="3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fltVal val="0"/>
                                          </p:val>
                                        </p:tav>
                                        <p:tav tm="100000">
                                          <p:val>
                                            <p:strVal val="#ppt_w"/>
                                          </p:val>
                                        </p:tav>
                                      </p:tavLst>
                                    </p:anim>
                                    <p:anim calcmode="lin" valueType="num">
                                      <p:cBhvr>
                                        <p:cTn id="11" dur="1000" fill="hold"/>
                                        <p:tgtEl>
                                          <p:spTgt spid="3"/>
                                        </p:tgtEl>
                                        <p:attrNameLst>
                                          <p:attrName>ppt_h</p:attrName>
                                        </p:attrNameLst>
                                      </p:cBhvr>
                                      <p:tavLst>
                                        <p:tav tm="0">
                                          <p:val>
                                            <p:fltVal val="0"/>
                                          </p:val>
                                        </p:tav>
                                        <p:tav tm="100000">
                                          <p:val>
                                            <p:strVal val="#ppt_h"/>
                                          </p:val>
                                        </p:tav>
                                      </p:tavLst>
                                    </p:anim>
                                    <p:anim calcmode="lin" valueType="num">
                                      <p:cBhvr>
                                        <p:cTn id="12" dur="1000" fill="hold"/>
                                        <p:tgtEl>
                                          <p:spTgt spid="3"/>
                                        </p:tgtEl>
                                        <p:attrNameLst>
                                          <p:attrName>style.rotation</p:attrName>
                                        </p:attrNameLst>
                                      </p:cBhvr>
                                      <p:tavLst>
                                        <p:tav tm="0">
                                          <p:val>
                                            <p:fltVal val="90"/>
                                          </p:val>
                                        </p:tav>
                                        <p:tav tm="100000">
                                          <p:val>
                                            <p:fltVal val="0"/>
                                          </p:val>
                                        </p:tav>
                                      </p:tavLst>
                                    </p:anim>
                                    <p:animEffect transition="in" filter="fade">
                                      <p:cBhvr>
                                        <p:cTn id="13" dur="1000"/>
                                        <p:tgtEl>
                                          <p:spTgt spid="3"/>
                                        </p:tgtEl>
                                      </p:cBhvr>
                                    </p:animEffect>
                                  </p:childTnLst>
                                </p:cTn>
                              </p:par>
                              <p:par>
                                <p:cTn id="14" presetID="12" presetClass="entr" presetSubtype="4"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500"/>
                                        <p:tgtEl>
                                          <p:spTgt spid="17"/>
                                        </p:tgtEl>
                                        <p:attrNameLst>
                                          <p:attrName>ppt_y</p:attrName>
                                        </p:attrNameLst>
                                      </p:cBhvr>
                                      <p:tavLst>
                                        <p:tav tm="0">
                                          <p:val>
                                            <p:strVal val="#ppt_y+#ppt_h*1.125000"/>
                                          </p:val>
                                        </p:tav>
                                        <p:tav tm="100000">
                                          <p:val>
                                            <p:strVal val="#ppt_y"/>
                                          </p:val>
                                        </p:tav>
                                      </p:tavLst>
                                    </p:anim>
                                    <p:animEffect transition="in" filter="wipe(up)">
                                      <p:cBhvr>
                                        <p:cTn id="17" dur="500"/>
                                        <p:tgtEl>
                                          <p:spTgt spid="17"/>
                                        </p:tgtEl>
                                      </p:cBhvr>
                                    </p:animEffect>
                                  </p:childTnLst>
                                </p:cTn>
                              </p:par>
                              <p:par>
                                <p:cTn id="18" presetID="30"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800" decel="100000"/>
                                        <p:tgtEl>
                                          <p:spTgt spid="12"/>
                                        </p:tgtEl>
                                      </p:cBhvr>
                                    </p:animEffect>
                                    <p:anim calcmode="lin" valueType="num">
                                      <p:cBhvr>
                                        <p:cTn id="21" dur="800" decel="100000" fill="hold"/>
                                        <p:tgtEl>
                                          <p:spTgt spid="12"/>
                                        </p:tgtEl>
                                        <p:attrNameLst>
                                          <p:attrName>style.rotation</p:attrName>
                                        </p:attrNameLst>
                                      </p:cBhvr>
                                      <p:tavLst>
                                        <p:tav tm="0">
                                          <p:val>
                                            <p:fltVal val="-90"/>
                                          </p:val>
                                        </p:tav>
                                        <p:tav tm="100000">
                                          <p:val>
                                            <p:fltVal val="0"/>
                                          </p:val>
                                        </p:tav>
                                      </p:tavLst>
                                    </p:anim>
                                    <p:anim calcmode="lin" valueType="num">
                                      <p:cBhvr>
                                        <p:cTn id="22" dur="800" decel="100000" fill="hold"/>
                                        <p:tgtEl>
                                          <p:spTgt spid="12"/>
                                        </p:tgtEl>
                                        <p:attrNameLst>
                                          <p:attrName>ppt_x</p:attrName>
                                        </p:attrNameLst>
                                      </p:cBhvr>
                                      <p:tavLst>
                                        <p:tav tm="0">
                                          <p:val>
                                            <p:strVal val="#ppt_x+0.4"/>
                                          </p:val>
                                        </p:tav>
                                        <p:tav tm="100000">
                                          <p:val>
                                            <p:strVal val="#ppt_x-0.05"/>
                                          </p:val>
                                        </p:tav>
                                      </p:tavLst>
                                    </p:anim>
                                    <p:anim calcmode="lin" valueType="num">
                                      <p:cBhvr>
                                        <p:cTn id="23" dur="800" decel="100000" fill="hold"/>
                                        <p:tgtEl>
                                          <p:spTgt spid="12"/>
                                        </p:tgtEl>
                                        <p:attrNameLst>
                                          <p:attrName>ppt_y</p:attrName>
                                        </p:attrNameLst>
                                      </p:cBhvr>
                                      <p:tavLst>
                                        <p:tav tm="0">
                                          <p:val>
                                            <p:strVal val="#ppt_y-0.4"/>
                                          </p:val>
                                        </p:tav>
                                        <p:tav tm="100000">
                                          <p:val>
                                            <p:strVal val="#ppt_y+0.1"/>
                                          </p:val>
                                        </p:tav>
                                      </p:tavLst>
                                    </p:anim>
                                    <p:anim calcmode="lin" valueType="num">
                                      <p:cBhvr>
                                        <p:cTn id="24" dur="200" accel="100000" fill="hold">
                                          <p:stCondLst>
                                            <p:cond delay="800"/>
                                          </p:stCondLst>
                                        </p:cTn>
                                        <p:tgtEl>
                                          <p:spTgt spid="12"/>
                                        </p:tgtEl>
                                        <p:attrNameLst>
                                          <p:attrName>ppt_x</p:attrName>
                                        </p:attrNameLst>
                                      </p:cBhvr>
                                      <p:tavLst>
                                        <p:tav tm="0">
                                          <p:val>
                                            <p:strVal val="#ppt_x-0.05"/>
                                          </p:val>
                                        </p:tav>
                                        <p:tav tm="100000">
                                          <p:val>
                                            <p:strVal val="#ppt_x"/>
                                          </p:val>
                                        </p:tav>
                                      </p:tavLst>
                                    </p:anim>
                                    <p:anim calcmode="lin" valueType="num">
                                      <p:cBhvr>
                                        <p:cTn id="25" dur="200" accel="100000" fill="hold">
                                          <p:stCondLst>
                                            <p:cond delay="800"/>
                                          </p:stCondLst>
                                        </p:cTn>
                                        <p:tgtEl>
                                          <p:spTgt spid="12"/>
                                        </p:tgtEl>
                                        <p:attrNameLst>
                                          <p:attrName>ppt_y</p:attrName>
                                        </p:attrNameLst>
                                      </p:cBhvr>
                                      <p:tavLst>
                                        <p:tav tm="0">
                                          <p:val>
                                            <p:strVal val="#ppt_y+0.1"/>
                                          </p:val>
                                        </p:tav>
                                        <p:tav tm="100000">
                                          <p:val>
                                            <p:strVal val="#ppt_y"/>
                                          </p:val>
                                        </p:tav>
                                      </p:tavLst>
                                    </p:anim>
                                  </p:childTnLst>
                                </p:cTn>
                              </p:par>
                              <p:par>
                                <p:cTn id="26" presetID="26" presetClass="emph" presetSubtype="0" fill="hold" nodeType="withEffect">
                                  <p:stCondLst>
                                    <p:cond delay="0"/>
                                  </p:stCondLst>
                                  <p:childTnLst>
                                    <p:animEffect transition="out" filter="fade">
                                      <p:cBhvr>
                                        <p:cTn id="27" dur="500" tmFilter="0, 0; .2, .5; .8, .5; 1, 0"/>
                                        <p:tgtEl>
                                          <p:spTgt spid="12"/>
                                        </p:tgtEl>
                                      </p:cBhvr>
                                    </p:animEffect>
                                    <p:animScale>
                                      <p:cBhvr>
                                        <p:cTn id="28"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
            <a:lum/>
          </a:blip>
          <a:srcRect/>
          <a:stretch>
            <a:fillRect t="-21000" b="-21000"/>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F408C8A-489A-43C4-9562-A246C4BC2653}"/>
              </a:ext>
            </a:extLst>
          </p:cNvPr>
          <p:cNvSpPr/>
          <p:nvPr/>
        </p:nvSpPr>
        <p:spPr>
          <a:xfrm>
            <a:off x="85725" y="0"/>
            <a:ext cx="12004675" cy="953326"/>
          </a:xfrm>
          <a:prstGeom prst="rect">
            <a:avLst/>
          </a:prstGeom>
          <a:blipFill dpi="0" rotWithShape="1">
            <a:blip r:embed="rId3">
              <a:lum bright="70000" contrast="-70000"/>
            </a:blip>
            <a:srcRect/>
            <a:tile tx="0" ty="0" sx="100000" sy="100000" flip="none" algn="tl"/>
          </a:blipFill>
          <a:ln w="212725"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36CF018-1FE0-4846-AE05-E5A7E84A81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6405" y="-164508"/>
            <a:ext cx="1184980" cy="1184980"/>
          </a:xfrm>
          <a:prstGeom prst="rect">
            <a:avLst/>
          </a:prstGeom>
        </p:spPr>
      </p:pic>
      <p:pic>
        <p:nvPicPr>
          <p:cNvPr id="9" name="Picture 8">
            <a:extLst>
              <a:ext uri="{FF2B5EF4-FFF2-40B4-BE49-F238E27FC236}">
                <a16:creationId xmlns:a16="http://schemas.microsoft.com/office/drawing/2014/main" id="{3AB4297C-9B10-4D2A-9E89-8679DE873B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4301" y="-638635"/>
            <a:ext cx="2853314" cy="2853314"/>
          </a:xfrm>
          <a:prstGeom prst="rect">
            <a:avLst/>
          </a:prstGeom>
        </p:spPr>
      </p:pic>
      <p:pic>
        <p:nvPicPr>
          <p:cNvPr id="6" name="Picture 5">
            <a:extLst>
              <a:ext uri="{FF2B5EF4-FFF2-40B4-BE49-F238E27FC236}">
                <a16:creationId xmlns:a16="http://schemas.microsoft.com/office/drawing/2014/main" id="{B2A30948-0905-454B-93D0-20D6F5877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9865" y="-265529"/>
            <a:ext cx="1938924" cy="1938924"/>
          </a:xfrm>
          <a:prstGeom prst="rect">
            <a:avLst/>
          </a:prstGeom>
        </p:spPr>
      </p:pic>
      <p:sp>
        <p:nvSpPr>
          <p:cNvPr id="2" name="Title 1">
            <a:extLst>
              <a:ext uri="{FF2B5EF4-FFF2-40B4-BE49-F238E27FC236}">
                <a16:creationId xmlns:a16="http://schemas.microsoft.com/office/drawing/2014/main" id="{E4C24E84-3F78-46F1-9562-02CF8BDA20C5}"/>
              </a:ext>
            </a:extLst>
          </p:cNvPr>
          <p:cNvSpPr>
            <a:spLocks noGrp="1"/>
          </p:cNvSpPr>
          <p:nvPr>
            <p:ph type="title"/>
          </p:nvPr>
        </p:nvSpPr>
        <p:spPr>
          <a:xfrm>
            <a:off x="0" y="1020473"/>
            <a:ext cx="4644571" cy="601218"/>
          </a:xfrm>
          <a:solidFill>
            <a:srgbClr val="EBB099"/>
          </a:solidFill>
        </p:spPr>
        <p:txBody>
          <a:bodyPr>
            <a:normAutofit fontScale="90000"/>
          </a:bodyPr>
          <a:lstStyle/>
          <a:p>
            <a:pPr algn="ctr"/>
            <a:r>
              <a:rPr lang="en-US" sz="4400" dirty="0">
                <a:solidFill>
                  <a:schemeClr val="bg1"/>
                </a:solidFill>
                <a:highlight>
                  <a:srgbClr val="919A1E"/>
                </a:highlight>
              </a:rPr>
              <a:t> </a:t>
            </a:r>
            <a:br>
              <a:rPr lang="en-US" sz="4400" dirty="0">
                <a:solidFill>
                  <a:schemeClr val="bg1"/>
                </a:solidFill>
                <a:highlight>
                  <a:srgbClr val="919A1E"/>
                </a:highlight>
              </a:rPr>
            </a:br>
            <a:r>
              <a:rPr lang="en-US" sz="3100" dirty="0">
                <a:solidFill>
                  <a:schemeClr val="bg1"/>
                </a:solidFill>
              </a:rPr>
              <a:t>Exalted</a:t>
            </a:r>
            <a:br>
              <a:rPr lang="en-US" sz="4400" dirty="0"/>
            </a:br>
            <a:endParaRPr lang="en-US" dirty="0"/>
          </a:p>
        </p:txBody>
      </p:sp>
      <p:pic>
        <p:nvPicPr>
          <p:cNvPr id="14" name="Picture 13">
            <a:extLst>
              <a:ext uri="{FF2B5EF4-FFF2-40B4-BE49-F238E27FC236}">
                <a16:creationId xmlns:a16="http://schemas.microsoft.com/office/drawing/2014/main" id="{01C403D2-C039-4473-B2CB-F619B3ED96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601" y="28995"/>
            <a:ext cx="885059" cy="885059"/>
          </a:xfrm>
          <a:prstGeom prst="rect">
            <a:avLst/>
          </a:prstGeom>
        </p:spPr>
      </p:pic>
      <p:pic>
        <p:nvPicPr>
          <p:cNvPr id="20" name="Picture 19">
            <a:extLst>
              <a:ext uri="{FF2B5EF4-FFF2-40B4-BE49-F238E27FC236}">
                <a16:creationId xmlns:a16="http://schemas.microsoft.com/office/drawing/2014/main" id="{2A5EDEF4-F99D-42AE-9FA9-E02A7831A1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1141" y="-265529"/>
            <a:ext cx="1938924" cy="1938924"/>
          </a:xfrm>
          <a:prstGeom prst="rect">
            <a:avLst/>
          </a:prstGeom>
        </p:spPr>
      </p:pic>
      <p:pic>
        <p:nvPicPr>
          <p:cNvPr id="22" name="Picture 21">
            <a:extLst>
              <a:ext uri="{FF2B5EF4-FFF2-40B4-BE49-F238E27FC236}">
                <a16:creationId xmlns:a16="http://schemas.microsoft.com/office/drawing/2014/main" id="{105C6602-31DD-4C2F-B351-3CDBB10012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33877" y="28995"/>
            <a:ext cx="885059" cy="885059"/>
          </a:xfrm>
          <a:prstGeom prst="rect">
            <a:avLst/>
          </a:prstGeom>
        </p:spPr>
      </p:pic>
      <p:pic>
        <p:nvPicPr>
          <p:cNvPr id="24" name="Picture 23">
            <a:extLst>
              <a:ext uri="{FF2B5EF4-FFF2-40B4-BE49-F238E27FC236}">
                <a16:creationId xmlns:a16="http://schemas.microsoft.com/office/drawing/2014/main" id="{C3E367EA-B14A-478E-A489-810F9E34AF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32417" y="-265529"/>
            <a:ext cx="1938924" cy="1938924"/>
          </a:xfrm>
          <a:prstGeom prst="rect">
            <a:avLst/>
          </a:prstGeom>
        </p:spPr>
      </p:pic>
      <p:pic>
        <p:nvPicPr>
          <p:cNvPr id="26" name="Picture 25">
            <a:extLst>
              <a:ext uri="{FF2B5EF4-FFF2-40B4-BE49-F238E27FC236}">
                <a16:creationId xmlns:a16="http://schemas.microsoft.com/office/drawing/2014/main" id="{B5763A37-FF67-4C7B-A7D3-32C7088E83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35153" y="28995"/>
            <a:ext cx="885059" cy="885059"/>
          </a:xfrm>
          <a:prstGeom prst="rect">
            <a:avLst/>
          </a:prstGeom>
        </p:spPr>
      </p:pic>
      <p:pic>
        <p:nvPicPr>
          <p:cNvPr id="11" name="Picture 10">
            <a:extLst>
              <a:ext uri="{FF2B5EF4-FFF2-40B4-BE49-F238E27FC236}">
                <a16:creationId xmlns:a16="http://schemas.microsoft.com/office/drawing/2014/main" id="{F78BB5AD-7BC9-499B-9026-3D274D889852}"/>
              </a:ext>
            </a:extLst>
          </p:cNvPr>
          <p:cNvPicPr>
            <a:picLocks noChangeAspect="1"/>
          </p:cNvPicPr>
          <p:nvPr/>
        </p:nvPicPr>
        <p:blipFill rotWithShape="1">
          <a:blip r:embed="rId8">
            <a:extLst>
              <a:ext uri="{28A0092B-C50C-407E-A947-70E740481C1C}">
                <a14:useLocalDpi xmlns:a14="http://schemas.microsoft.com/office/drawing/2010/main" val="0"/>
              </a:ext>
            </a:extLst>
          </a:blip>
          <a:srcRect r="33676"/>
          <a:stretch/>
        </p:blipFill>
        <p:spPr>
          <a:xfrm flipH="1">
            <a:off x="236996" y="1837902"/>
            <a:ext cx="5859003" cy="4761575"/>
          </a:xfrm>
          <a:prstGeom prst="rect">
            <a:avLst/>
          </a:prstGeom>
        </p:spPr>
      </p:pic>
      <p:sp>
        <p:nvSpPr>
          <p:cNvPr id="16" name="TextBox 15">
            <a:extLst>
              <a:ext uri="{FF2B5EF4-FFF2-40B4-BE49-F238E27FC236}">
                <a16:creationId xmlns:a16="http://schemas.microsoft.com/office/drawing/2014/main" id="{A6264BC3-98A7-4674-AF84-3DFF27897FA0}"/>
              </a:ext>
            </a:extLst>
          </p:cNvPr>
          <p:cNvSpPr txBox="1"/>
          <p:nvPr/>
        </p:nvSpPr>
        <p:spPr>
          <a:xfrm>
            <a:off x="6456547" y="1996389"/>
            <a:ext cx="5509675" cy="4524315"/>
          </a:xfrm>
          <a:prstGeom prst="rect">
            <a:avLst/>
          </a:prstGeom>
          <a:noFill/>
        </p:spPr>
        <p:txBody>
          <a:bodyPr wrap="square" rtlCol="0">
            <a:spAutoFit/>
          </a:bodyPr>
          <a:lstStyle/>
          <a:p>
            <a:r>
              <a:rPr kumimoji="0" lang="fr-FR" altLang="en-US" i="1" u="none" strike="noStrike" cap="none" normalizeH="0" baseline="0" dirty="0">
                <a:ln>
                  <a:noFill/>
                </a:ln>
                <a:solidFill>
                  <a:schemeClr val="tx1"/>
                </a:solidFill>
                <a:effectLst/>
              </a:rPr>
              <a:t> C'est la somme des parties qui composent le tout, donc à mon avis, l'excellence vient de la façon dont on entreprend de faire quelque chose. Tout commence par le processus de pensée - qui est créatif et exalté pour produire quelque chose qui sort de l'ordinaire</a:t>
            </a:r>
            <a:r>
              <a:rPr kumimoji="0" lang="fr-FR" altLang="en-US" b="0" i="0" u="none" strike="noStrike" cap="none" normalizeH="0" baseline="0" dirty="0">
                <a:ln>
                  <a:noFill/>
                </a:ln>
                <a:solidFill>
                  <a:schemeClr val="tx1"/>
                </a:solidFill>
                <a:effectLst/>
              </a:rPr>
              <a:t>. </a:t>
            </a:r>
          </a:p>
          <a:p>
            <a:r>
              <a:rPr kumimoji="0" lang="fr-FR" altLang="en-US" b="0" i="0" u="none" strike="noStrike" cap="none" normalizeH="0" baseline="0" dirty="0">
                <a:ln>
                  <a:noFill/>
                </a:ln>
                <a:solidFill>
                  <a:schemeClr val="tx1"/>
                </a:solidFill>
                <a:effectLst/>
              </a:rPr>
              <a:t>Pankaj Patel</a:t>
            </a:r>
          </a:p>
          <a:p>
            <a:endParaRPr kumimoji="0" lang="fr-FR" altLang="en-US" b="0" i="0" u="none" strike="noStrike" cap="none" normalizeH="0" baseline="0" dirty="0">
              <a:ln>
                <a:noFill/>
              </a:ln>
              <a:solidFill>
                <a:schemeClr val="tx1"/>
              </a:solidFill>
              <a:effectLst/>
              <a:latin typeface="Arial" panose="020B0604020202020204" pitchFamily="34" charset="0"/>
            </a:endParaRPr>
          </a:p>
          <a:p>
            <a:r>
              <a:rPr lang="en-US" dirty="0"/>
              <a:t>Sessions quotidien de reveille musculaire au soleil levant. Tous les matin à 07:00hrs on démarre notre première activitée avec une session de yoga et d’autres pratiques similaire.  Le lieu vari en conséquant de la destination de la production. Il se fait sur une plage, au bord d’une rivière ou en hauteur sur des collines..  </a:t>
            </a:r>
          </a:p>
          <a:p>
            <a:r>
              <a:rPr lang="en-US" dirty="0"/>
              <a:t>Le public peut venir participer à nos sessions, sous réservation et bénéficiront des forfaits membre offrant accées vers dautres sessions et évènnements.</a:t>
            </a:r>
          </a:p>
        </p:txBody>
      </p:sp>
      <p:sp>
        <p:nvSpPr>
          <p:cNvPr id="17" name="Rectangle 1">
            <a:extLst>
              <a:ext uri="{FF2B5EF4-FFF2-40B4-BE49-F238E27FC236}">
                <a16:creationId xmlns:a16="http://schemas.microsoft.com/office/drawing/2014/main" id="{4D5D9CC6-7A37-41A7-8A7F-801C07C696B0}"/>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00781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2000"/>
            <a:lum/>
          </a:blip>
          <a:srcRect/>
          <a:stretch>
            <a:fillRect t="-21000" b="-21000"/>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61CFA40-DEC8-4516-A03D-40FD90C6865B}"/>
              </a:ext>
            </a:extLst>
          </p:cNvPr>
          <p:cNvSpPr/>
          <p:nvPr/>
        </p:nvSpPr>
        <p:spPr>
          <a:xfrm>
            <a:off x="85725" y="0"/>
            <a:ext cx="12004675" cy="953326"/>
          </a:xfrm>
          <a:prstGeom prst="rect">
            <a:avLst/>
          </a:prstGeom>
          <a:blipFill dpi="0" rotWithShape="1">
            <a:blip r:embed="rId3">
              <a:lum bright="70000" contrast="-70000"/>
            </a:blip>
            <a:srcRect/>
            <a:tile tx="0" ty="0" sx="100000" sy="100000" flip="none" algn="tl"/>
          </a:blipFill>
          <a:ln w="212725"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6881471-D316-4E8A-8ECE-C55F550975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6405" y="-164508"/>
            <a:ext cx="1184980" cy="1184980"/>
          </a:xfrm>
          <a:prstGeom prst="rect">
            <a:avLst/>
          </a:prstGeom>
        </p:spPr>
      </p:pic>
      <p:pic>
        <p:nvPicPr>
          <p:cNvPr id="9" name="Picture 8">
            <a:extLst>
              <a:ext uri="{FF2B5EF4-FFF2-40B4-BE49-F238E27FC236}">
                <a16:creationId xmlns:a16="http://schemas.microsoft.com/office/drawing/2014/main" id="{9161CC81-E5FA-47ED-B5C5-EC83219E1D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4301" y="-638635"/>
            <a:ext cx="2853314" cy="2853314"/>
          </a:xfrm>
          <a:prstGeom prst="rect">
            <a:avLst/>
          </a:prstGeom>
        </p:spPr>
      </p:pic>
      <p:pic>
        <p:nvPicPr>
          <p:cNvPr id="11" name="Picture 10">
            <a:extLst>
              <a:ext uri="{FF2B5EF4-FFF2-40B4-BE49-F238E27FC236}">
                <a16:creationId xmlns:a16="http://schemas.microsoft.com/office/drawing/2014/main" id="{F6D6B3AC-A4DE-49E7-8AE0-6267B6C243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9865" y="-265529"/>
            <a:ext cx="1938924" cy="1938924"/>
          </a:xfrm>
          <a:prstGeom prst="rect">
            <a:avLst/>
          </a:prstGeom>
        </p:spPr>
      </p:pic>
      <p:pic>
        <p:nvPicPr>
          <p:cNvPr id="13" name="Picture 12">
            <a:extLst>
              <a:ext uri="{FF2B5EF4-FFF2-40B4-BE49-F238E27FC236}">
                <a16:creationId xmlns:a16="http://schemas.microsoft.com/office/drawing/2014/main" id="{9297F20C-B8F7-4419-A2E7-B00381F424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601" y="28995"/>
            <a:ext cx="885059" cy="885059"/>
          </a:xfrm>
          <a:prstGeom prst="rect">
            <a:avLst/>
          </a:prstGeom>
        </p:spPr>
      </p:pic>
      <p:pic>
        <p:nvPicPr>
          <p:cNvPr id="15" name="Picture 14">
            <a:extLst>
              <a:ext uri="{FF2B5EF4-FFF2-40B4-BE49-F238E27FC236}">
                <a16:creationId xmlns:a16="http://schemas.microsoft.com/office/drawing/2014/main" id="{1B56D267-00D0-4ED2-9A9D-AB2594823D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1141" y="-265529"/>
            <a:ext cx="1938924" cy="1938924"/>
          </a:xfrm>
          <a:prstGeom prst="rect">
            <a:avLst/>
          </a:prstGeom>
        </p:spPr>
      </p:pic>
      <p:pic>
        <p:nvPicPr>
          <p:cNvPr id="17" name="Picture 16">
            <a:extLst>
              <a:ext uri="{FF2B5EF4-FFF2-40B4-BE49-F238E27FC236}">
                <a16:creationId xmlns:a16="http://schemas.microsoft.com/office/drawing/2014/main" id="{413BC669-E9EC-47B2-840B-80B717AE4C9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33877" y="28995"/>
            <a:ext cx="885059" cy="885059"/>
          </a:xfrm>
          <a:prstGeom prst="rect">
            <a:avLst/>
          </a:prstGeom>
        </p:spPr>
      </p:pic>
      <p:pic>
        <p:nvPicPr>
          <p:cNvPr id="31" name="Picture 30">
            <a:extLst>
              <a:ext uri="{FF2B5EF4-FFF2-40B4-BE49-F238E27FC236}">
                <a16:creationId xmlns:a16="http://schemas.microsoft.com/office/drawing/2014/main" id="{153BBD9E-C209-4637-BEA9-3776AEB5F8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32417" y="-265529"/>
            <a:ext cx="1938924" cy="1938924"/>
          </a:xfrm>
          <a:prstGeom prst="rect">
            <a:avLst/>
          </a:prstGeom>
        </p:spPr>
      </p:pic>
      <p:pic>
        <p:nvPicPr>
          <p:cNvPr id="33" name="Picture 32">
            <a:extLst>
              <a:ext uri="{FF2B5EF4-FFF2-40B4-BE49-F238E27FC236}">
                <a16:creationId xmlns:a16="http://schemas.microsoft.com/office/drawing/2014/main" id="{4AA8B68A-C960-4E75-AE00-8FA4A1FF01A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35153" y="28995"/>
            <a:ext cx="885059" cy="885059"/>
          </a:xfrm>
          <a:prstGeom prst="rect">
            <a:avLst/>
          </a:prstGeom>
        </p:spPr>
      </p:pic>
      <p:pic>
        <p:nvPicPr>
          <p:cNvPr id="16" name="Picture 15">
            <a:extLst>
              <a:ext uri="{FF2B5EF4-FFF2-40B4-BE49-F238E27FC236}">
                <a16:creationId xmlns:a16="http://schemas.microsoft.com/office/drawing/2014/main" id="{89790042-548D-4981-952F-9237F2E89DD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44760" y="1304404"/>
            <a:ext cx="2803734" cy="1829745"/>
          </a:xfrm>
          <a:prstGeom prst="rect">
            <a:avLst/>
          </a:prstGeom>
        </p:spPr>
      </p:pic>
      <p:pic>
        <p:nvPicPr>
          <p:cNvPr id="18" name="Picture 17">
            <a:extLst>
              <a:ext uri="{FF2B5EF4-FFF2-40B4-BE49-F238E27FC236}">
                <a16:creationId xmlns:a16="http://schemas.microsoft.com/office/drawing/2014/main" id="{249EC0F2-6432-4CAF-AD27-BD533E5E6CD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50792" y="1484693"/>
            <a:ext cx="1554681" cy="987881"/>
          </a:xfrm>
          <a:prstGeom prst="rect">
            <a:avLst/>
          </a:prstGeom>
        </p:spPr>
      </p:pic>
      <p:pic>
        <p:nvPicPr>
          <p:cNvPr id="19" name="Picture 18">
            <a:extLst>
              <a:ext uri="{FF2B5EF4-FFF2-40B4-BE49-F238E27FC236}">
                <a16:creationId xmlns:a16="http://schemas.microsoft.com/office/drawing/2014/main" id="{D978F743-27D0-4061-946B-6CE97888E8E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174564" y="1445342"/>
            <a:ext cx="1762036" cy="1155483"/>
          </a:xfrm>
          <a:prstGeom prst="rect">
            <a:avLst/>
          </a:prstGeom>
        </p:spPr>
      </p:pic>
      <p:pic>
        <p:nvPicPr>
          <p:cNvPr id="20" name="Picture 19">
            <a:extLst>
              <a:ext uri="{FF2B5EF4-FFF2-40B4-BE49-F238E27FC236}">
                <a16:creationId xmlns:a16="http://schemas.microsoft.com/office/drawing/2014/main" id="{97FA00C2-814C-4224-AF90-1A29944F698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07640" y="3290057"/>
            <a:ext cx="1531172" cy="1019124"/>
          </a:xfrm>
          <a:prstGeom prst="rect">
            <a:avLst/>
          </a:prstGeom>
        </p:spPr>
      </p:pic>
      <p:pic>
        <p:nvPicPr>
          <p:cNvPr id="21" name="Picture 20">
            <a:extLst>
              <a:ext uri="{FF2B5EF4-FFF2-40B4-BE49-F238E27FC236}">
                <a16:creationId xmlns:a16="http://schemas.microsoft.com/office/drawing/2014/main" id="{E8AD840A-0527-4961-882B-724D219C1A8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32894" y="3463853"/>
            <a:ext cx="1902246" cy="1289465"/>
          </a:xfrm>
          <a:prstGeom prst="rect">
            <a:avLst/>
          </a:prstGeom>
        </p:spPr>
      </p:pic>
      <p:pic>
        <p:nvPicPr>
          <p:cNvPr id="23" name="Picture 22">
            <a:extLst>
              <a:ext uri="{FF2B5EF4-FFF2-40B4-BE49-F238E27FC236}">
                <a16:creationId xmlns:a16="http://schemas.microsoft.com/office/drawing/2014/main" id="{2B3DE80C-A3C1-490E-8237-7EC8EE238ED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566219" y="4314004"/>
            <a:ext cx="3381280" cy="2341052"/>
          </a:xfrm>
          <a:prstGeom prst="rect">
            <a:avLst/>
          </a:prstGeom>
        </p:spPr>
      </p:pic>
      <p:pic>
        <p:nvPicPr>
          <p:cNvPr id="24" name="Picture 23">
            <a:extLst>
              <a:ext uri="{FF2B5EF4-FFF2-40B4-BE49-F238E27FC236}">
                <a16:creationId xmlns:a16="http://schemas.microsoft.com/office/drawing/2014/main" id="{1E90811A-93AE-4DD1-BC9D-C2A50F842D8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53328" y="3003715"/>
            <a:ext cx="2087651" cy="1404452"/>
          </a:xfrm>
          <a:prstGeom prst="rect">
            <a:avLst/>
          </a:prstGeom>
        </p:spPr>
      </p:pic>
      <p:pic>
        <p:nvPicPr>
          <p:cNvPr id="25" name="Picture 24">
            <a:extLst>
              <a:ext uri="{FF2B5EF4-FFF2-40B4-BE49-F238E27FC236}">
                <a16:creationId xmlns:a16="http://schemas.microsoft.com/office/drawing/2014/main" id="{9D73263A-7A42-491B-990E-17857653C44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934188" y="4863489"/>
            <a:ext cx="2510238" cy="1665369"/>
          </a:xfrm>
          <a:prstGeom prst="rect">
            <a:avLst/>
          </a:prstGeom>
        </p:spPr>
      </p:pic>
      <p:pic>
        <p:nvPicPr>
          <p:cNvPr id="26" name="Picture 25">
            <a:extLst>
              <a:ext uri="{FF2B5EF4-FFF2-40B4-BE49-F238E27FC236}">
                <a16:creationId xmlns:a16="http://schemas.microsoft.com/office/drawing/2014/main" id="{5B60764B-D107-4CB1-AABC-788706B6152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418975" y="4468584"/>
            <a:ext cx="3314455" cy="2186471"/>
          </a:xfrm>
          <a:prstGeom prst="rect">
            <a:avLst/>
          </a:prstGeom>
        </p:spPr>
      </p:pic>
      <p:pic>
        <p:nvPicPr>
          <p:cNvPr id="27" name="Picture 26">
            <a:extLst>
              <a:ext uri="{FF2B5EF4-FFF2-40B4-BE49-F238E27FC236}">
                <a16:creationId xmlns:a16="http://schemas.microsoft.com/office/drawing/2014/main" id="{CC49865C-4332-47D0-A755-3638AECFB60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105473" y="3310549"/>
            <a:ext cx="2478503" cy="1650518"/>
          </a:xfrm>
          <a:prstGeom prst="rect">
            <a:avLst/>
          </a:prstGeom>
        </p:spPr>
      </p:pic>
      <p:pic>
        <p:nvPicPr>
          <p:cNvPr id="14" name="Content Placeholder 5">
            <a:extLst>
              <a:ext uri="{FF2B5EF4-FFF2-40B4-BE49-F238E27FC236}">
                <a16:creationId xmlns:a16="http://schemas.microsoft.com/office/drawing/2014/main" id="{6F9D0948-32E5-4CE7-B0E1-8AC8BF0B1EB7}"/>
              </a:ext>
            </a:extLst>
          </p:cNvPr>
          <p:cNvPicPr>
            <a:picLocks noGrp="1" noChangeAspect="1"/>
          </p:cNvPicPr>
          <p:nvPr>
            <p:ph idx="1"/>
          </p:nvPr>
        </p:nvPicPr>
        <p:blipFill>
          <a:blip r:embed="rId18">
            <a:extLst>
              <a:ext uri="{28A0092B-C50C-407E-A947-70E740481C1C}">
                <a14:useLocalDpi xmlns:a14="http://schemas.microsoft.com/office/drawing/2010/main" val="0"/>
              </a:ext>
            </a:extLst>
          </a:blip>
          <a:stretch>
            <a:fillRect/>
          </a:stretch>
        </p:blipFill>
        <p:spPr>
          <a:xfrm>
            <a:off x="4844364" y="1328785"/>
            <a:ext cx="1842725" cy="1224502"/>
          </a:xfrm>
        </p:spPr>
      </p:pic>
      <p:pic>
        <p:nvPicPr>
          <p:cNvPr id="22" name="Picture 21">
            <a:extLst>
              <a:ext uri="{FF2B5EF4-FFF2-40B4-BE49-F238E27FC236}">
                <a16:creationId xmlns:a16="http://schemas.microsoft.com/office/drawing/2014/main" id="{4C3E80BF-DDCA-489B-8C2B-4284056283F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85762" y="4428674"/>
            <a:ext cx="3314872" cy="2341051"/>
          </a:xfrm>
          <a:prstGeom prst="rect">
            <a:avLst/>
          </a:prstGeom>
        </p:spPr>
      </p:pic>
      <p:sp>
        <p:nvSpPr>
          <p:cNvPr id="4" name="TextBox 3">
            <a:extLst>
              <a:ext uri="{FF2B5EF4-FFF2-40B4-BE49-F238E27FC236}">
                <a16:creationId xmlns:a16="http://schemas.microsoft.com/office/drawing/2014/main" id="{E232E771-820B-4B0A-BDA9-26526B2796CD}"/>
              </a:ext>
            </a:extLst>
          </p:cNvPr>
          <p:cNvSpPr txBox="1"/>
          <p:nvPr/>
        </p:nvSpPr>
        <p:spPr>
          <a:xfrm>
            <a:off x="108757" y="1708739"/>
            <a:ext cx="4644571" cy="2677656"/>
          </a:xfrm>
          <a:prstGeom prst="rect">
            <a:avLst/>
          </a:prstGeom>
          <a:noFill/>
        </p:spPr>
        <p:txBody>
          <a:bodyPr wrap="square">
            <a:spAutoFit/>
          </a:bodyPr>
          <a:lstStyle/>
          <a:p>
            <a:pPr marL="0" indent="0">
              <a:buNone/>
            </a:pPr>
            <a:endParaRPr lang="en-US" sz="1500" b="1" dirty="0"/>
          </a:p>
          <a:p>
            <a:pPr marL="0" indent="0">
              <a:buNone/>
            </a:pPr>
            <a:r>
              <a:rPr lang="en-US" sz="1500" dirty="0"/>
              <a:t>Les parcours sont composée d’une série d’obstacles sur une distance définie. 2 participants sur 2 parcours identiques en parallèles, 1 participant par équipe. Il faut parcourir le trajet pour defier ces obstacle et celui qui arrive la fin du parcours en premier remporte des points pour son équipes. Et tout de suite 2 autres participants reprennent la course. Homme contre homme et femme contre femme tous les participants, un par un par équipe vont s’affronter lors de ces challenges.</a:t>
            </a:r>
          </a:p>
          <a:p>
            <a:pPr marL="0" indent="0">
              <a:buNone/>
            </a:pPr>
            <a:endParaRPr lang="en-US" sz="1800" b="1" u="sng" dirty="0"/>
          </a:p>
        </p:txBody>
      </p:sp>
      <p:sp>
        <p:nvSpPr>
          <p:cNvPr id="28" name="Title 1">
            <a:extLst>
              <a:ext uri="{FF2B5EF4-FFF2-40B4-BE49-F238E27FC236}">
                <a16:creationId xmlns:a16="http://schemas.microsoft.com/office/drawing/2014/main" id="{C065D435-D820-4938-90E1-3B5D2FBB1281}"/>
              </a:ext>
            </a:extLst>
          </p:cNvPr>
          <p:cNvSpPr txBox="1">
            <a:spLocks/>
          </p:cNvSpPr>
          <p:nvPr/>
        </p:nvSpPr>
        <p:spPr>
          <a:xfrm>
            <a:off x="0" y="1020473"/>
            <a:ext cx="4644571" cy="601218"/>
          </a:xfrm>
          <a:prstGeom prst="rect">
            <a:avLst/>
          </a:prstGeom>
          <a:solidFill>
            <a:srgbClr val="F1792F"/>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solidFill>
                  <a:schemeClr val="bg1"/>
                </a:solidFill>
              </a:rPr>
              <a:t>Les Parcours</a:t>
            </a:r>
            <a:endParaRPr lang="en-US" sz="3000" dirty="0"/>
          </a:p>
        </p:txBody>
      </p:sp>
    </p:spTree>
    <p:extLst>
      <p:ext uri="{BB962C8B-B14F-4D97-AF65-F5344CB8AC3E}">
        <p14:creationId xmlns:p14="http://schemas.microsoft.com/office/powerpoint/2010/main" val="1735513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anim calcmode="lin" valueType="num">
                                      <p:cBhvr>
                                        <p:cTn id="8" dur="750" fill="hold"/>
                                        <p:tgtEl>
                                          <p:spTgt spid="28"/>
                                        </p:tgtEl>
                                        <p:attrNameLst>
                                          <p:attrName>ppt_x</p:attrName>
                                        </p:attrNameLst>
                                      </p:cBhvr>
                                      <p:tavLst>
                                        <p:tav tm="0">
                                          <p:val>
                                            <p:strVal val="#ppt_x"/>
                                          </p:val>
                                        </p:tav>
                                        <p:tav tm="100000">
                                          <p:val>
                                            <p:strVal val="#ppt_x"/>
                                          </p:val>
                                        </p:tav>
                                      </p:tavLst>
                                    </p:anim>
                                    <p:anim calcmode="lin" valueType="num">
                                      <p:cBhvr>
                                        <p:cTn id="9" dur="75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B3504BF-16C3-45F9-A0E4-A9D1AC291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690807" y="-1882160"/>
            <a:ext cx="4901002" cy="12282616"/>
          </a:xfrm>
          <a:prstGeom prst="rect">
            <a:avLst/>
          </a:prstGeom>
        </p:spPr>
      </p:pic>
      <p:sp>
        <p:nvSpPr>
          <p:cNvPr id="24" name="Rectangle 23">
            <a:extLst>
              <a:ext uri="{FF2B5EF4-FFF2-40B4-BE49-F238E27FC236}">
                <a16:creationId xmlns:a16="http://schemas.microsoft.com/office/drawing/2014/main" id="{0F3C7827-7151-4FFF-A6FB-F31F3DF321F6}"/>
              </a:ext>
            </a:extLst>
          </p:cNvPr>
          <p:cNvSpPr/>
          <p:nvPr/>
        </p:nvSpPr>
        <p:spPr>
          <a:xfrm>
            <a:off x="85725" y="0"/>
            <a:ext cx="12004675" cy="953326"/>
          </a:xfrm>
          <a:prstGeom prst="rect">
            <a:avLst/>
          </a:prstGeom>
          <a:blipFill dpi="0" rotWithShape="1">
            <a:blip r:embed="rId4">
              <a:lum bright="70000" contrast="-70000"/>
            </a:blip>
            <a:srcRect/>
            <a:tile tx="0" ty="0" sx="100000" sy="100000" flip="none" algn="tl"/>
          </a:blipFill>
          <a:ln w="212725"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787EF21-CA00-4636-B767-8B70AA52AD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6405" y="-164508"/>
            <a:ext cx="1184980" cy="1184980"/>
          </a:xfrm>
          <a:prstGeom prst="rect">
            <a:avLst/>
          </a:prstGeom>
        </p:spPr>
      </p:pic>
      <p:pic>
        <p:nvPicPr>
          <p:cNvPr id="4" name="Picture 3">
            <a:extLst>
              <a:ext uri="{FF2B5EF4-FFF2-40B4-BE49-F238E27FC236}">
                <a16:creationId xmlns:a16="http://schemas.microsoft.com/office/drawing/2014/main" id="{394068E8-C904-4214-9263-FAF3685B9D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24301" y="-638635"/>
            <a:ext cx="2853314" cy="2853314"/>
          </a:xfrm>
          <a:prstGeom prst="rect">
            <a:avLst/>
          </a:prstGeom>
        </p:spPr>
      </p:pic>
      <p:pic>
        <p:nvPicPr>
          <p:cNvPr id="5" name="Picture 4">
            <a:extLst>
              <a:ext uri="{FF2B5EF4-FFF2-40B4-BE49-F238E27FC236}">
                <a16:creationId xmlns:a16="http://schemas.microsoft.com/office/drawing/2014/main" id="{C8200493-6831-40F6-99FE-DF79D67B11B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9865" y="-265529"/>
            <a:ext cx="1938924" cy="1938924"/>
          </a:xfrm>
          <a:prstGeom prst="rect">
            <a:avLst/>
          </a:prstGeom>
        </p:spPr>
      </p:pic>
      <p:pic>
        <p:nvPicPr>
          <p:cNvPr id="6" name="Picture 5">
            <a:extLst>
              <a:ext uri="{FF2B5EF4-FFF2-40B4-BE49-F238E27FC236}">
                <a16:creationId xmlns:a16="http://schemas.microsoft.com/office/drawing/2014/main" id="{DD353EF0-5839-4DE3-8A14-C0EB30F98B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2601" y="28995"/>
            <a:ext cx="885059" cy="885059"/>
          </a:xfrm>
          <a:prstGeom prst="rect">
            <a:avLst/>
          </a:prstGeom>
        </p:spPr>
      </p:pic>
      <p:pic>
        <p:nvPicPr>
          <p:cNvPr id="12" name="Picture 11">
            <a:extLst>
              <a:ext uri="{FF2B5EF4-FFF2-40B4-BE49-F238E27FC236}">
                <a16:creationId xmlns:a16="http://schemas.microsoft.com/office/drawing/2014/main" id="{791CC29E-1994-45D7-BA3F-68BC71119A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31141" y="-265529"/>
            <a:ext cx="1938924" cy="1938924"/>
          </a:xfrm>
          <a:prstGeom prst="rect">
            <a:avLst/>
          </a:prstGeom>
        </p:spPr>
      </p:pic>
      <p:pic>
        <p:nvPicPr>
          <p:cNvPr id="18" name="Picture 17">
            <a:extLst>
              <a:ext uri="{FF2B5EF4-FFF2-40B4-BE49-F238E27FC236}">
                <a16:creationId xmlns:a16="http://schemas.microsoft.com/office/drawing/2014/main" id="{EEF906DF-93FF-46C8-BD59-0413A98E373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33877" y="28995"/>
            <a:ext cx="885059" cy="885059"/>
          </a:xfrm>
          <a:prstGeom prst="rect">
            <a:avLst/>
          </a:prstGeom>
        </p:spPr>
      </p:pic>
      <p:pic>
        <p:nvPicPr>
          <p:cNvPr id="20" name="Picture 19">
            <a:extLst>
              <a:ext uri="{FF2B5EF4-FFF2-40B4-BE49-F238E27FC236}">
                <a16:creationId xmlns:a16="http://schemas.microsoft.com/office/drawing/2014/main" id="{DDBC8B76-5D32-4A90-9629-54F050E5BC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32417" y="-265529"/>
            <a:ext cx="1938924" cy="1938924"/>
          </a:xfrm>
          <a:prstGeom prst="rect">
            <a:avLst/>
          </a:prstGeom>
        </p:spPr>
      </p:pic>
      <p:pic>
        <p:nvPicPr>
          <p:cNvPr id="22" name="Picture 21">
            <a:extLst>
              <a:ext uri="{FF2B5EF4-FFF2-40B4-BE49-F238E27FC236}">
                <a16:creationId xmlns:a16="http://schemas.microsoft.com/office/drawing/2014/main" id="{F8402FEC-FC27-4E81-B35F-E4D8071D9CD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35153" y="28995"/>
            <a:ext cx="885059" cy="885059"/>
          </a:xfrm>
          <a:prstGeom prst="rect">
            <a:avLst/>
          </a:prstGeom>
        </p:spPr>
      </p:pic>
      <p:pic>
        <p:nvPicPr>
          <p:cNvPr id="17" name="Picture 16">
            <a:extLst>
              <a:ext uri="{FF2B5EF4-FFF2-40B4-BE49-F238E27FC236}">
                <a16:creationId xmlns:a16="http://schemas.microsoft.com/office/drawing/2014/main" id="{8F6C9246-BCDC-4889-8E8E-1CC1FD92898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29204" y="1096574"/>
            <a:ext cx="1917759" cy="1278506"/>
          </a:xfrm>
          <a:prstGeom prst="rect">
            <a:avLst/>
          </a:prstGeom>
        </p:spPr>
      </p:pic>
      <p:pic>
        <p:nvPicPr>
          <p:cNvPr id="21" name="Picture 20">
            <a:extLst>
              <a:ext uri="{FF2B5EF4-FFF2-40B4-BE49-F238E27FC236}">
                <a16:creationId xmlns:a16="http://schemas.microsoft.com/office/drawing/2014/main" id="{587B98CF-E8E0-4F62-832D-11FF11025D2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11296" y="2853315"/>
            <a:ext cx="7945633" cy="2717358"/>
          </a:xfrm>
          <a:prstGeom prst="rect">
            <a:avLst/>
          </a:prstGeom>
          <a:effectLst>
            <a:softEdge rad="127000"/>
          </a:effectLst>
        </p:spPr>
      </p:pic>
      <p:sp>
        <p:nvSpPr>
          <p:cNvPr id="27" name="Title 1">
            <a:extLst>
              <a:ext uri="{FF2B5EF4-FFF2-40B4-BE49-F238E27FC236}">
                <a16:creationId xmlns:a16="http://schemas.microsoft.com/office/drawing/2014/main" id="{784C0FDA-7915-4A82-A414-8EB25A2CC31E}"/>
              </a:ext>
            </a:extLst>
          </p:cNvPr>
          <p:cNvSpPr>
            <a:spLocks noGrp="1"/>
          </p:cNvSpPr>
          <p:nvPr>
            <p:ph type="title"/>
          </p:nvPr>
        </p:nvSpPr>
        <p:spPr>
          <a:xfrm>
            <a:off x="0" y="1088577"/>
            <a:ext cx="4644571" cy="533113"/>
          </a:xfrm>
          <a:solidFill>
            <a:schemeClr val="accent4">
              <a:lumMod val="75000"/>
            </a:schemeClr>
          </a:solidFill>
        </p:spPr>
        <p:txBody>
          <a:bodyPr>
            <a:normAutofit fontScale="90000"/>
          </a:bodyPr>
          <a:lstStyle/>
          <a:p>
            <a:pPr algn="ctr"/>
            <a:r>
              <a:rPr lang="en-US" sz="4400" dirty="0">
                <a:solidFill>
                  <a:schemeClr val="bg1"/>
                </a:solidFill>
                <a:highlight>
                  <a:srgbClr val="919A1E"/>
                </a:highlight>
              </a:rPr>
              <a:t> </a:t>
            </a:r>
            <a:br>
              <a:rPr lang="en-US" sz="4400" dirty="0">
                <a:solidFill>
                  <a:schemeClr val="bg1"/>
                </a:solidFill>
                <a:highlight>
                  <a:srgbClr val="919A1E"/>
                </a:highlight>
              </a:rPr>
            </a:br>
            <a:r>
              <a:rPr lang="en-US" sz="3100" dirty="0">
                <a:solidFill>
                  <a:schemeClr val="bg1"/>
                </a:solidFill>
              </a:rPr>
              <a:t>Chasse aux Trésors</a:t>
            </a:r>
            <a:br>
              <a:rPr lang="en-US" sz="4400" dirty="0"/>
            </a:br>
            <a:endParaRPr lang="en-US" dirty="0"/>
          </a:p>
        </p:txBody>
      </p:sp>
      <p:pic>
        <p:nvPicPr>
          <p:cNvPr id="15" name="Picture 14">
            <a:extLst>
              <a:ext uri="{FF2B5EF4-FFF2-40B4-BE49-F238E27FC236}">
                <a16:creationId xmlns:a16="http://schemas.microsoft.com/office/drawing/2014/main" id="{D43750E7-EA4E-494A-AD5A-3CA0681C1AF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65091" y="1492011"/>
            <a:ext cx="3004368" cy="1689957"/>
          </a:xfrm>
          <a:prstGeom prst="rect">
            <a:avLst/>
          </a:prstGeom>
        </p:spPr>
      </p:pic>
      <p:sp>
        <p:nvSpPr>
          <p:cNvPr id="33" name="TextBox 32">
            <a:extLst>
              <a:ext uri="{FF2B5EF4-FFF2-40B4-BE49-F238E27FC236}">
                <a16:creationId xmlns:a16="http://schemas.microsoft.com/office/drawing/2014/main" id="{E708813E-0DA6-4BEB-8559-0BDD4CD79673}"/>
              </a:ext>
            </a:extLst>
          </p:cNvPr>
          <p:cNvSpPr txBox="1"/>
          <p:nvPr/>
        </p:nvSpPr>
        <p:spPr>
          <a:xfrm>
            <a:off x="1533169" y="2443607"/>
            <a:ext cx="4554893" cy="553998"/>
          </a:xfrm>
          <a:prstGeom prst="rect">
            <a:avLst/>
          </a:prstGeom>
          <a:noFill/>
        </p:spPr>
        <p:txBody>
          <a:bodyPr wrap="square">
            <a:spAutoFit/>
          </a:bodyPr>
          <a:lstStyle/>
          <a:p>
            <a:r>
              <a:rPr lang="fr-FR" sz="1000" i="1" dirty="0"/>
              <a:t>L'or est un trésor, et celui qui le possède fait tout ce qu'il veut dans ce monde et </a:t>
            </a:r>
          </a:p>
          <a:p>
            <a:r>
              <a:rPr lang="fr-FR" sz="1000" i="1" dirty="0"/>
              <a:t>réussit à aider les âmes au paradis. </a:t>
            </a:r>
          </a:p>
          <a:p>
            <a:r>
              <a:rPr lang="fr-FR" sz="1000" i="1" dirty="0"/>
              <a:t>Christophe Colomb</a:t>
            </a:r>
            <a:endParaRPr lang="en-US" sz="1000" i="1" dirty="0"/>
          </a:p>
        </p:txBody>
      </p:sp>
      <p:pic>
        <p:nvPicPr>
          <p:cNvPr id="10" name="Content Placeholder 9">
            <a:extLst>
              <a:ext uri="{FF2B5EF4-FFF2-40B4-BE49-F238E27FC236}">
                <a16:creationId xmlns:a16="http://schemas.microsoft.com/office/drawing/2014/main" id="{D334F981-CDCA-44FF-A515-B0B75CAEA0B0}"/>
              </a:ext>
            </a:extLst>
          </p:cNvPr>
          <p:cNvPicPr>
            <a:picLocks noGrp="1" noChangeAspect="1"/>
          </p:cNvPicPr>
          <p:nvPr>
            <p:ph idx="1"/>
          </p:nvPr>
        </p:nvPicPr>
        <p:blipFill>
          <a:blip r:embed="rId12">
            <a:extLst>
              <a:ext uri="{28A0092B-C50C-407E-A947-70E740481C1C}">
                <a14:useLocalDpi xmlns:a14="http://schemas.microsoft.com/office/drawing/2010/main" val="0"/>
              </a:ext>
            </a:extLst>
          </a:blip>
          <a:stretch>
            <a:fillRect/>
          </a:stretch>
        </p:blipFill>
        <p:spPr>
          <a:xfrm>
            <a:off x="9883199" y="2824696"/>
            <a:ext cx="1605289" cy="1069338"/>
          </a:xfrm>
        </p:spPr>
      </p:pic>
      <p:pic>
        <p:nvPicPr>
          <p:cNvPr id="31" name="Picture 30">
            <a:extLst>
              <a:ext uri="{FF2B5EF4-FFF2-40B4-BE49-F238E27FC236}">
                <a16:creationId xmlns:a16="http://schemas.microsoft.com/office/drawing/2014/main" id="{20574912-9DF5-4EE1-8B96-049A3AF506B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flipH="1">
            <a:off x="8478481" y="3151771"/>
            <a:ext cx="2976670" cy="3240877"/>
          </a:xfrm>
          <a:prstGeom prst="rect">
            <a:avLst/>
          </a:prstGeom>
          <a:effectLst>
            <a:glow rad="127000">
              <a:schemeClr val="accent1">
                <a:alpha val="9000"/>
              </a:schemeClr>
            </a:glow>
          </a:effectLst>
        </p:spPr>
      </p:pic>
      <p:sp>
        <p:nvSpPr>
          <p:cNvPr id="9" name="Star: 4 Points 8">
            <a:extLst>
              <a:ext uri="{FF2B5EF4-FFF2-40B4-BE49-F238E27FC236}">
                <a16:creationId xmlns:a16="http://schemas.microsoft.com/office/drawing/2014/main" id="{AD40D24A-1BF9-4B7D-AA3F-8561BCF46A78}"/>
              </a:ext>
            </a:extLst>
          </p:cNvPr>
          <p:cNvSpPr/>
          <p:nvPr/>
        </p:nvSpPr>
        <p:spPr>
          <a:xfrm rot="1689575">
            <a:off x="9226756" y="4731093"/>
            <a:ext cx="82271" cy="80312"/>
          </a:xfrm>
          <a:prstGeom prst="star4">
            <a:avLst/>
          </a:prstGeom>
          <a:solidFill>
            <a:schemeClr val="bg1">
              <a:lumMod val="85000"/>
            </a:schemeClr>
          </a:solidFill>
          <a:ln>
            <a:solidFill>
              <a:schemeClr val="bg1"/>
            </a:solidFill>
          </a:ln>
          <a:effectLst>
            <a:glow rad="50800">
              <a:schemeClr val="bg1">
                <a:alpha val="7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Star: 4 Points 53">
            <a:extLst>
              <a:ext uri="{FF2B5EF4-FFF2-40B4-BE49-F238E27FC236}">
                <a16:creationId xmlns:a16="http://schemas.microsoft.com/office/drawing/2014/main" id="{06E06837-5D27-4DF3-8324-5052ACA9571A}"/>
              </a:ext>
            </a:extLst>
          </p:cNvPr>
          <p:cNvSpPr/>
          <p:nvPr/>
        </p:nvSpPr>
        <p:spPr>
          <a:xfrm rot="1689575">
            <a:off x="9880990" y="4958764"/>
            <a:ext cx="82271" cy="80312"/>
          </a:xfrm>
          <a:prstGeom prst="star4">
            <a:avLst/>
          </a:prstGeom>
          <a:solidFill>
            <a:schemeClr val="bg1">
              <a:lumMod val="85000"/>
            </a:schemeClr>
          </a:solidFill>
          <a:ln>
            <a:solidFill>
              <a:schemeClr val="bg1"/>
            </a:solidFill>
          </a:ln>
          <a:effectLst>
            <a:glow rad="50800">
              <a:schemeClr val="bg1">
                <a:alpha val="7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tar: 4 Points 54">
            <a:extLst>
              <a:ext uri="{FF2B5EF4-FFF2-40B4-BE49-F238E27FC236}">
                <a16:creationId xmlns:a16="http://schemas.microsoft.com/office/drawing/2014/main" id="{CA270ABA-2CE5-4C3A-AE87-217C9342A8F9}"/>
              </a:ext>
            </a:extLst>
          </p:cNvPr>
          <p:cNvSpPr/>
          <p:nvPr/>
        </p:nvSpPr>
        <p:spPr>
          <a:xfrm rot="1689575">
            <a:off x="9387966" y="4671992"/>
            <a:ext cx="82271" cy="80312"/>
          </a:xfrm>
          <a:prstGeom prst="star4">
            <a:avLst/>
          </a:prstGeom>
          <a:solidFill>
            <a:schemeClr val="bg1">
              <a:lumMod val="85000"/>
            </a:schemeClr>
          </a:solidFill>
          <a:ln>
            <a:solidFill>
              <a:schemeClr val="bg1"/>
            </a:solidFill>
          </a:ln>
          <a:effectLst>
            <a:glow rad="50800">
              <a:schemeClr val="bg1">
                <a:alpha val="7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Star: 4 Points 55">
            <a:extLst>
              <a:ext uri="{FF2B5EF4-FFF2-40B4-BE49-F238E27FC236}">
                <a16:creationId xmlns:a16="http://schemas.microsoft.com/office/drawing/2014/main" id="{D54226D4-0E34-43EA-8E0D-86BDEE189131}"/>
              </a:ext>
            </a:extLst>
          </p:cNvPr>
          <p:cNvSpPr/>
          <p:nvPr/>
        </p:nvSpPr>
        <p:spPr>
          <a:xfrm rot="1689575">
            <a:off x="9540366" y="4824392"/>
            <a:ext cx="82271" cy="80312"/>
          </a:xfrm>
          <a:prstGeom prst="star4">
            <a:avLst/>
          </a:prstGeom>
          <a:solidFill>
            <a:schemeClr val="bg1">
              <a:lumMod val="85000"/>
            </a:schemeClr>
          </a:solidFill>
          <a:ln>
            <a:solidFill>
              <a:schemeClr val="bg1"/>
            </a:solidFill>
          </a:ln>
          <a:effectLst>
            <a:glow rad="50800">
              <a:schemeClr val="bg1">
                <a:alpha val="7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Star: 4 Points 56">
            <a:extLst>
              <a:ext uri="{FF2B5EF4-FFF2-40B4-BE49-F238E27FC236}">
                <a16:creationId xmlns:a16="http://schemas.microsoft.com/office/drawing/2014/main" id="{6E2C264B-0FB5-4481-A7FD-EB6D07E1FE3A}"/>
              </a:ext>
            </a:extLst>
          </p:cNvPr>
          <p:cNvSpPr/>
          <p:nvPr/>
        </p:nvSpPr>
        <p:spPr>
          <a:xfrm rot="1689575">
            <a:off x="10302365" y="4764014"/>
            <a:ext cx="82271" cy="80312"/>
          </a:xfrm>
          <a:prstGeom prst="star4">
            <a:avLst/>
          </a:prstGeom>
          <a:solidFill>
            <a:schemeClr val="bg1">
              <a:lumMod val="85000"/>
            </a:schemeClr>
          </a:solidFill>
          <a:ln>
            <a:solidFill>
              <a:schemeClr val="bg1"/>
            </a:solidFill>
          </a:ln>
          <a:effectLst>
            <a:glow rad="50800">
              <a:schemeClr val="bg1">
                <a:alpha val="7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Star: 4 Points 57">
            <a:extLst>
              <a:ext uri="{FF2B5EF4-FFF2-40B4-BE49-F238E27FC236}">
                <a16:creationId xmlns:a16="http://schemas.microsoft.com/office/drawing/2014/main" id="{3086C08E-9A9E-49D7-949C-A7A9785A8337}"/>
              </a:ext>
            </a:extLst>
          </p:cNvPr>
          <p:cNvSpPr/>
          <p:nvPr/>
        </p:nvSpPr>
        <p:spPr>
          <a:xfrm rot="1689575">
            <a:off x="9778106" y="4574409"/>
            <a:ext cx="82271" cy="80312"/>
          </a:xfrm>
          <a:prstGeom prst="star4">
            <a:avLst/>
          </a:prstGeom>
          <a:solidFill>
            <a:schemeClr val="bg1">
              <a:lumMod val="85000"/>
            </a:schemeClr>
          </a:solidFill>
          <a:ln>
            <a:solidFill>
              <a:schemeClr val="bg1"/>
            </a:solidFill>
          </a:ln>
          <a:effectLst>
            <a:glow rad="50800">
              <a:schemeClr val="bg1">
                <a:alpha val="7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Star: 4 Points 58">
            <a:extLst>
              <a:ext uri="{FF2B5EF4-FFF2-40B4-BE49-F238E27FC236}">
                <a16:creationId xmlns:a16="http://schemas.microsoft.com/office/drawing/2014/main" id="{011448C3-015A-46DF-A7A9-448083343CE6}"/>
              </a:ext>
            </a:extLst>
          </p:cNvPr>
          <p:cNvSpPr/>
          <p:nvPr/>
        </p:nvSpPr>
        <p:spPr>
          <a:xfrm rot="1689575">
            <a:off x="10469897" y="4934024"/>
            <a:ext cx="82271" cy="80312"/>
          </a:xfrm>
          <a:prstGeom prst="star4">
            <a:avLst/>
          </a:prstGeom>
          <a:solidFill>
            <a:schemeClr val="bg1">
              <a:lumMod val="85000"/>
            </a:schemeClr>
          </a:solidFill>
          <a:ln>
            <a:solidFill>
              <a:schemeClr val="bg1"/>
            </a:solidFill>
          </a:ln>
          <a:effectLst>
            <a:glow rad="50800">
              <a:schemeClr val="bg1">
                <a:alpha val="7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Star: 4 Points 59">
            <a:extLst>
              <a:ext uri="{FF2B5EF4-FFF2-40B4-BE49-F238E27FC236}">
                <a16:creationId xmlns:a16="http://schemas.microsoft.com/office/drawing/2014/main" id="{61548452-957B-4C21-A625-A1131F7368DE}"/>
              </a:ext>
            </a:extLst>
          </p:cNvPr>
          <p:cNvSpPr/>
          <p:nvPr/>
        </p:nvSpPr>
        <p:spPr>
          <a:xfrm rot="1689575">
            <a:off x="9320790" y="4858286"/>
            <a:ext cx="82271" cy="80312"/>
          </a:xfrm>
          <a:prstGeom prst="star4">
            <a:avLst/>
          </a:prstGeom>
          <a:solidFill>
            <a:schemeClr val="bg1">
              <a:lumMod val="85000"/>
            </a:schemeClr>
          </a:solidFill>
          <a:ln>
            <a:solidFill>
              <a:schemeClr val="bg1"/>
            </a:solidFill>
          </a:ln>
          <a:effectLst>
            <a:glow rad="50800">
              <a:schemeClr val="bg1">
                <a:alpha val="7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Star: 4 Points 61">
            <a:extLst>
              <a:ext uri="{FF2B5EF4-FFF2-40B4-BE49-F238E27FC236}">
                <a16:creationId xmlns:a16="http://schemas.microsoft.com/office/drawing/2014/main" id="{84EE7465-D7EA-49FB-8B74-9D784522849F}"/>
              </a:ext>
            </a:extLst>
          </p:cNvPr>
          <p:cNvSpPr/>
          <p:nvPr/>
        </p:nvSpPr>
        <p:spPr>
          <a:xfrm rot="1689575">
            <a:off x="10083542" y="4917539"/>
            <a:ext cx="82271" cy="80312"/>
          </a:xfrm>
          <a:prstGeom prst="star4">
            <a:avLst/>
          </a:prstGeom>
          <a:solidFill>
            <a:schemeClr val="bg1">
              <a:lumMod val="85000"/>
            </a:schemeClr>
          </a:solidFill>
          <a:ln>
            <a:solidFill>
              <a:schemeClr val="bg1"/>
            </a:solidFill>
          </a:ln>
          <a:effectLst>
            <a:glow rad="50800">
              <a:schemeClr val="bg1">
                <a:alpha val="7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Star: 4 Points 63">
            <a:extLst>
              <a:ext uri="{FF2B5EF4-FFF2-40B4-BE49-F238E27FC236}">
                <a16:creationId xmlns:a16="http://schemas.microsoft.com/office/drawing/2014/main" id="{616896F8-88DF-4A00-99EF-57C8E54137F3}"/>
              </a:ext>
            </a:extLst>
          </p:cNvPr>
          <p:cNvSpPr/>
          <p:nvPr/>
        </p:nvSpPr>
        <p:spPr>
          <a:xfrm rot="1689575">
            <a:off x="10381343" y="5048369"/>
            <a:ext cx="82271" cy="80312"/>
          </a:xfrm>
          <a:prstGeom prst="star4">
            <a:avLst/>
          </a:prstGeom>
          <a:solidFill>
            <a:schemeClr val="bg1">
              <a:lumMod val="85000"/>
            </a:schemeClr>
          </a:solidFill>
          <a:ln>
            <a:solidFill>
              <a:schemeClr val="bg1"/>
            </a:solidFill>
          </a:ln>
          <a:effectLst>
            <a:glow rad="50800">
              <a:schemeClr val="bg1">
                <a:alpha val="7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Star: 4 Points 64">
            <a:extLst>
              <a:ext uri="{FF2B5EF4-FFF2-40B4-BE49-F238E27FC236}">
                <a16:creationId xmlns:a16="http://schemas.microsoft.com/office/drawing/2014/main" id="{C0916243-4809-4A4C-91CB-3ABD561120CA}"/>
              </a:ext>
            </a:extLst>
          </p:cNvPr>
          <p:cNvSpPr/>
          <p:nvPr/>
        </p:nvSpPr>
        <p:spPr>
          <a:xfrm rot="1689575">
            <a:off x="10072565" y="4692198"/>
            <a:ext cx="82271" cy="80312"/>
          </a:xfrm>
          <a:prstGeom prst="star4">
            <a:avLst/>
          </a:prstGeom>
          <a:solidFill>
            <a:schemeClr val="bg1">
              <a:lumMod val="85000"/>
            </a:schemeClr>
          </a:solidFill>
          <a:ln>
            <a:solidFill>
              <a:schemeClr val="bg1"/>
            </a:solidFill>
          </a:ln>
          <a:effectLst>
            <a:glow rad="50800">
              <a:schemeClr val="bg1">
                <a:alpha val="7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Star: 4 Points 65">
            <a:extLst>
              <a:ext uri="{FF2B5EF4-FFF2-40B4-BE49-F238E27FC236}">
                <a16:creationId xmlns:a16="http://schemas.microsoft.com/office/drawing/2014/main" id="{6B4A3B56-87B6-4A5F-AC71-8BF0BE97F403}"/>
              </a:ext>
            </a:extLst>
          </p:cNvPr>
          <p:cNvSpPr/>
          <p:nvPr/>
        </p:nvSpPr>
        <p:spPr>
          <a:xfrm rot="1689575">
            <a:off x="9553619" y="4684042"/>
            <a:ext cx="82271" cy="80312"/>
          </a:xfrm>
          <a:prstGeom prst="star4">
            <a:avLst/>
          </a:prstGeom>
          <a:solidFill>
            <a:schemeClr val="bg1">
              <a:lumMod val="85000"/>
            </a:schemeClr>
          </a:solidFill>
          <a:ln>
            <a:solidFill>
              <a:schemeClr val="bg1"/>
            </a:solidFill>
          </a:ln>
          <a:effectLst>
            <a:glow rad="50800">
              <a:schemeClr val="bg1">
                <a:alpha val="7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Star: 4 Points 66">
            <a:extLst>
              <a:ext uri="{FF2B5EF4-FFF2-40B4-BE49-F238E27FC236}">
                <a16:creationId xmlns:a16="http://schemas.microsoft.com/office/drawing/2014/main" id="{F516E628-A270-420D-A7D0-1E7C7A148208}"/>
              </a:ext>
            </a:extLst>
          </p:cNvPr>
          <p:cNvSpPr/>
          <p:nvPr/>
        </p:nvSpPr>
        <p:spPr>
          <a:xfrm rot="1689575">
            <a:off x="9293736" y="4764012"/>
            <a:ext cx="82271" cy="80312"/>
          </a:xfrm>
          <a:prstGeom prst="star4">
            <a:avLst/>
          </a:prstGeom>
          <a:solidFill>
            <a:schemeClr val="bg1">
              <a:lumMod val="85000"/>
            </a:schemeClr>
          </a:solidFill>
          <a:ln>
            <a:solidFill>
              <a:schemeClr val="bg1"/>
            </a:solidFill>
          </a:ln>
          <a:effectLst>
            <a:glow rad="50800">
              <a:schemeClr val="bg1">
                <a:alpha val="7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Star: 4 Points 67">
            <a:extLst>
              <a:ext uri="{FF2B5EF4-FFF2-40B4-BE49-F238E27FC236}">
                <a16:creationId xmlns:a16="http://schemas.microsoft.com/office/drawing/2014/main" id="{35513F26-84BF-4BA8-A93B-5E4785B38420}"/>
              </a:ext>
            </a:extLst>
          </p:cNvPr>
          <p:cNvSpPr/>
          <p:nvPr/>
        </p:nvSpPr>
        <p:spPr>
          <a:xfrm rot="1689575">
            <a:off x="10242697" y="4899266"/>
            <a:ext cx="82271" cy="80312"/>
          </a:xfrm>
          <a:prstGeom prst="star4">
            <a:avLst/>
          </a:prstGeom>
          <a:solidFill>
            <a:schemeClr val="bg1">
              <a:lumMod val="85000"/>
            </a:schemeClr>
          </a:solidFill>
          <a:ln>
            <a:solidFill>
              <a:schemeClr val="bg1"/>
            </a:solidFill>
          </a:ln>
          <a:effectLst>
            <a:glow rad="50800">
              <a:schemeClr val="bg1">
                <a:alpha val="7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Star: 4 Points 68">
            <a:extLst>
              <a:ext uri="{FF2B5EF4-FFF2-40B4-BE49-F238E27FC236}">
                <a16:creationId xmlns:a16="http://schemas.microsoft.com/office/drawing/2014/main" id="{DE5355A7-BD04-4A95-9FAC-B25A7708AD83}"/>
              </a:ext>
            </a:extLst>
          </p:cNvPr>
          <p:cNvSpPr/>
          <p:nvPr/>
        </p:nvSpPr>
        <p:spPr>
          <a:xfrm rot="1689575">
            <a:off x="9702541" y="4851800"/>
            <a:ext cx="82271" cy="80312"/>
          </a:xfrm>
          <a:prstGeom prst="star4">
            <a:avLst/>
          </a:prstGeom>
          <a:solidFill>
            <a:schemeClr val="bg1">
              <a:lumMod val="85000"/>
            </a:schemeClr>
          </a:solidFill>
          <a:ln>
            <a:solidFill>
              <a:schemeClr val="bg1"/>
            </a:solidFill>
          </a:ln>
          <a:effectLst>
            <a:glow rad="50800">
              <a:schemeClr val="bg1">
                <a:alpha val="7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Star: 4 Points 69">
            <a:extLst>
              <a:ext uri="{FF2B5EF4-FFF2-40B4-BE49-F238E27FC236}">
                <a16:creationId xmlns:a16="http://schemas.microsoft.com/office/drawing/2014/main" id="{DA141617-A4BC-4513-BEC5-E1314689A6E8}"/>
              </a:ext>
            </a:extLst>
          </p:cNvPr>
          <p:cNvSpPr/>
          <p:nvPr/>
        </p:nvSpPr>
        <p:spPr>
          <a:xfrm rot="1689575">
            <a:off x="10582855" y="4911592"/>
            <a:ext cx="82271" cy="80312"/>
          </a:xfrm>
          <a:prstGeom prst="star4">
            <a:avLst/>
          </a:prstGeom>
          <a:solidFill>
            <a:schemeClr val="bg1">
              <a:lumMod val="85000"/>
            </a:schemeClr>
          </a:solidFill>
          <a:ln>
            <a:solidFill>
              <a:schemeClr val="bg1"/>
            </a:solidFill>
          </a:ln>
          <a:effectLst>
            <a:glow rad="50800">
              <a:schemeClr val="bg1">
                <a:alpha val="7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Star: 4 Points 70">
            <a:extLst>
              <a:ext uri="{FF2B5EF4-FFF2-40B4-BE49-F238E27FC236}">
                <a16:creationId xmlns:a16="http://schemas.microsoft.com/office/drawing/2014/main" id="{097E53F6-D98A-49B5-AC7F-94A1B6FD2B08}"/>
              </a:ext>
            </a:extLst>
          </p:cNvPr>
          <p:cNvSpPr/>
          <p:nvPr/>
        </p:nvSpPr>
        <p:spPr>
          <a:xfrm rot="1689575">
            <a:off x="9468874" y="4824392"/>
            <a:ext cx="82271" cy="80312"/>
          </a:xfrm>
          <a:prstGeom prst="star4">
            <a:avLst/>
          </a:prstGeom>
          <a:solidFill>
            <a:schemeClr val="bg1">
              <a:lumMod val="85000"/>
            </a:schemeClr>
          </a:solidFill>
          <a:ln>
            <a:solidFill>
              <a:schemeClr val="bg1"/>
            </a:solidFill>
          </a:ln>
          <a:effectLst>
            <a:glow rad="50800">
              <a:schemeClr val="bg1">
                <a:alpha val="7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Star: 4 Points 72">
            <a:extLst>
              <a:ext uri="{FF2B5EF4-FFF2-40B4-BE49-F238E27FC236}">
                <a16:creationId xmlns:a16="http://schemas.microsoft.com/office/drawing/2014/main" id="{107830E7-A371-43E9-B7DE-6F8A99B8BCAF}"/>
              </a:ext>
            </a:extLst>
          </p:cNvPr>
          <p:cNvSpPr/>
          <p:nvPr/>
        </p:nvSpPr>
        <p:spPr>
          <a:xfrm rot="1689575">
            <a:off x="9877677" y="4799026"/>
            <a:ext cx="82271" cy="80312"/>
          </a:xfrm>
          <a:prstGeom prst="star4">
            <a:avLst/>
          </a:prstGeom>
          <a:solidFill>
            <a:schemeClr val="bg1">
              <a:lumMod val="85000"/>
            </a:schemeClr>
          </a:solidFill>
          <a:ln>
            <a:solidFill>
              <a:schemeClr val="bg1"/>
            </a:solidFill>
          </a:ln>
          <a:effectLst>
            <a:glow rad="50800">
              <a:schemeClr val="bg1">
                <a:alpha val="7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Star: 4 Points 73">
            <a:extLst>
              <a:ext uri="{FF2B5EF4-FFF2-40B4-BE49-F238E27FC236}">
                <a16:creationId xmlns:a16="http://schemas.microsoft.com/office/drawing/2014/main" id="{8074AA30-89C4-4E6C-A260-B46F25590430}"/>
              </a:ext>
            </a:extLst>
          </p:cNvPr>
          <p:cNvSpPr/>
          <p:nvPr/>
        </p:nvSpPr>
        <p:spPr>
          <a:xfrm rot="1689575">
            <a:off x="9540366" y="4824392"/>
            <a:ext cx="82271" cy="80312"/>
          </a:xfrm>
          <a:prstGeom prst="star4">
            <a:avLst/>
          </a:prstGeom>
          <a:solidFill>
            <a:schemeClr val="bg1">
              <a:lumMod val="85000"/>
            </a:schemeClr>
          </a:solidFill>
          <a:ln>
            <a:solidFill>
              <a:schemeClr val="bg1"/>
            </a:solidFill>
          </a:ln>
          <a:effectLst>
            <a:glow rad="50800">
              <a:schemeClr val="bg1">
                <a:alpha val="7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Star: 4 Points 77">
            <a:extLst>
              <a:ext uri="{FF2B5EF4-FFF2-40B4-BE49-F238E27FC236}">
                <a16:creationId xmlns:a16="http://schemas.microsoft.com/office/drawing/2014/main" id="{D7D9B202-B910-4071-98B8-3B0E39117479}"/>
              </a:ext>
            </a:extLst>
          </p:cNvPr>
          <p:cNvSpPr/>
          <p:nvPr/>
        </p:nvSpPr>
        <p:spPr>
          <a:xfrm rot="1689575">
            <a:off x="10173727" y="4989933"/>
            <a:ext cx="82271" cy="80312"/>
          </a:xfrm>
          <a:prstGeom prst="star4">
            <a:avLst/>
          </a:prstGeom>
          <a:solidFill>
            <a:schemeClr val="bg1">
              <a:lumMod val="85000"/>
            </a:schemeClr>
          </a:solidFill>
          <a:ln>
            <a:solidFill>
              <a:schemeClr val="bg1"/>
            </a:solidFill>
          </a:ln>
          <a:effectLst>
            <a:glow rad="50800">
              <a:schemeClr val="bg1">
                <a:alpha val="7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Star: 4 Points 78">
            <a:extLst>
              <a:ext uri="{FF2B5EF4-FFF2-40B4-BE49-F238E27FC236}">
                <a16:creationId xmlns:a16="http://schemas.microsoft.com/office/drawing/2014/main" id="{D408ED22-6A65-4DB4-99B8-6E8FE42A6C25}"/>
              </a:ext>
            </a:extLst>
          </p:cNvPr>
          <p:cNvSpPr/>
          <p:nvPr/>
        </p:nvSpPr>
        <p:spPr>
          <a:xfrm rot="1689575">
            <a:off x="10575637" y="4816721"/>
            <a:ext cx="82271" cy="80312"/>
          </a:xfrm>
          <a:prstGeom prst="star4">
            <a:avLst/>
          </a:prstGeom>
          <a:solidFill>
            <a:schemeClr val="bg1">
              <a:lumMod val="85000"/>
            </a:schemeClr>
          </a:solidFill>
          <a:ln>
            <a:solidFill>
              <a:schemeClr val="bg1"/>
            </a:solidFill>
          </a:ln>
          <a:effectLst>
            <a:glow rad="50800">
              <a:schemeClr val="bg1">
                <a:alpha val="7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32CC9B7E-CFB9-4E1D-8989-CB46AE5F34FC}"/>
              </a:ext>
            </a:extLst>
          </p:cNvPr>
          <p:cNvSpPr txBox="1"/>
          <p:nvPr/>
        </p:nvSpPr>
        <p:spPr>
          <a:xfrm>
            <a:off x="1478616" y="3066132"/>
            <a:ext cx="7779502" cy="2369880"/>
          </a:xfrm>
          <a:prstGeom prst="rect">
            <a:avLst/>
          </a:prstGeom>
          <a:solidFill>
            <a:srgbClr val="0D0D0D">
              <a:alpha val="36863"/>
            </a:srgbClr>
          </a:solidFill>
          <a:effectLst>
            <a:softEdge rad="63500"/>
          </a:effectLst>
        </p:spPr>
        <p:txBody>
          <a:bodyPr wrap="none" rtlCol="0">
            <a:spAutoFit/>
          </a:bodyPr>
          <a:lstStyle/>
          <a:p>
            <a:pPr lvl="0"/>
            <a:r>
              <a:rPr lang="en-US" sz="4000" b="1" dirty="0">
                <a:solidFill>
                  <a:prstClr val="white"/>
                </a:solidFill>
                <a:latin typeface="Chaparral Pro Light" panose="02060403030505090203" pitchFamily="18" charset="0"/>
                <a:ea typeface="Adobe Fangsong Std R" panose="02020400000000000000" pitchFamily="18" charset="-128"/>
              </a:rPr>
              <a:t> D</a:t>
            </a:r>
            <a:r>
              <a:rPr lang="en-US" b="1" dirty="0">
                <a:solidFill>
                  <a:prstClr val="white"/>
                </a:solidFill>
                <a:latin typeface="Chaparral Pro Light" panose="02060403030505090203" pitchFamily="18" charset="0"/>
                <a:ea typeface="Adobe Fangsong Std R" panose="02020400000000000000" pitchFamily="18" charset="-128"/>
              </a:rPr>
              <a:t>epuis des millenaires </a:t>
            </a:r>
            <a:r>
              <a:rPr lang="en-US" sz="3200" b="1" dirty="0">
                <a:solidFill>
                  <a:schemeClr val="bg1"/>
                </a:solidFill>
                <a:latin typeface="Chaparral Pro Light" panose="02060403030505090203" pitchFamily="18" charset="0"/>
                <a:ea typeface="Adobe Fangsong Std R" panose="02020400000000000000" pitchFamily="18" charset="-128"/>
              </a:rPr>
              <a:t>u</a:t>
            </a:r>
            <a:r>
              <a:rPr lang="en-US" b="1" dirty="0">
                <a:solidFill>
                  <a:schemeClr val="bg1"/>
                </a:solidFill>
                <a:latin typeface="Chaparral Pro Light" panose="02060403030505090203" pitchFamily="18" charset="0"/>
                <a:ea typeface="Adobe Fangsong Std R" panose="02020400000000000000" pitchFamily="18" charset="-128"/>
              </a:rPr>
              <a:t>n trésor d’une trés grande valeur est caché quelque</a:t>
            </a:r>
          </a:p>
          <a:p>
            <a:pPr lvl="0"/>
            <a:r>
              <a:rPr lang="en-US" b="1" dirty="0">
                <a:solidFill>
                  <a:schemeClr val="bg1"/>
                </a:solidFill>
                <a:latin typeface="Chaparral Pro Light" panose="02060403030505090203" pitchFamily="18" charset="0"/>
                <a:ea typeface="Adobe Fangsong Std R" panose="02020400000000000000" pitchFamily="18" charset="-128"/>
              </a:rPr>
              <a:t> </a:t>
            </a:r>
          </a:p>
          <a:p>
            <a:pPr lvl="0"/>
            <a:r>
              <a:rPr lang="en-US" b="1" dirty="0">
                <a:solidFill>
                  <a:schemeClr val="bg1"/>
                </a:solidFill>
                <a:latin typeface="Chaparral Pro Light" panose="02060403030505090203" pitchFamily="18" charset="0"/>
                <a:ea typeface="Adobe Fangsong Std R" panose="02020400000000000000" pitchFamily="18" charset="-128"/>
              </a:rPr>
              <a:t> part dans la forêt. Les deux équipes ont pour mission de retrouver ce fameux trésors.</a:t>
            </a:r>
          </a:p>
          <a:p>
            <a:pPr lvl="0"/>
            <a:r>
              <a:rPr lang="en-US" b="1" dirty="0">
                <a:solidFill>
                  <a:schemeClr val="bg1"/>
                </a:solidFill>
                <a:latin typeface="Chaparral Pro Light" panose="02060403030505090203" pitchFamily="18" charset="0"/>
                <a:ea typeface="Adobe Fangsong Std R" panose="02020400000000000000" pitchFamily="18" charset="-128"/>
              </a:rPr>
              <a:t> </a:t>
            </a:r>
          </a:p>
          <a:p>
            <a:pPr lvl="0"/>
            <a:r>
              <a:rPr lang="en-US" b="1" dirty="0">
                <a:solidFill>
                  <a:schemeClr val="bg1"/>
                </a:solidFill>
                <a:latin typeface="Chaparral Pro Light" panose="02060403030505090203" pitchFamily="18" charset="0"/>
                <a:ea typeface="Adobe Fangsong Std R" panose="02020400000000000000" pitchFamily="18" charset="-128"/>
              </a:rPr>
              <a:t> Pour cela ils doivent parcourir un trajet semé d’obstacles </a:t>
            </a:r>
          </a:p>
          <a:p>
            <a:endParaRPr lang="en-US" b="1" dirty="0">
              <a:solidFill>
                <a:schemeClr val="bg1"/>
              </a:solidFill>
              <a:latin typeface="Chaparral Pro Light" panose="02060403030505090203" pitchFamily="18" charset="0"/>
              <a:ea typeface="Adobe Fangsong Std R" panose="02020400000000000000" pitchFamily="18" charset="-128"/>
            </a:endParaRPr>
          </a:p>
          <a:p>
            <a:r>
              <a:rPr lang="en-US" b="1" dirty="0">
                <a:solidFill>
                  <a:schemeClr val="bg1"/>
                </a:solidFill>
                <a:latin typeface="Chaparral Pro Light" panose="02060403030505090203" pitchFamily="18" charset="0"/>
                <a:ea typeface="Adobe Fangsong Std R" panose="02020400000000000000" pitchFamily="18" charset="-128"/>
              </a:rPr>
              <a:t> et élucider plusieurs énigmes pour enfin trouver ce fameux trésors</a:t>
            </a:r>
            <a:r>
              <a:rPr lang="en-US" b="1" dirty="0">
                <a:solidFill>
                  <a:schemeClr val="bg1"/>
                </a:solidFill>
                <a:latin typeface="Chaparral Pro Light" panose="02060403030505090203" pitchFamily="18" charset="0"/>
              </a:rPr>
              <a:t> en premier.</a:t>
            </a:r>
          </a:p>
        </p:txBody>
      </p:sp>
      <p:sp>
        <p:nvSpPr>
          <p:cNvPr id="3" name="TextBox 2">
            <a:extLst>
              <a:ext uri="{FF2B5EF4-FFF2-40B4-BE49-F238E27FC236}">
                <a16:creationId xmlns:a16="http://schemas.microsoft.com/office/drawing/2014/main" id="{1CD7E479-FCE4-470D-A89B-AFE45D444199}"/>
              </a:ext>
            </a:extLst>
          </p:cNvPr>
          <p:cNvSpPr txBox="1"/>
          <p:nvPr/>
        </p:nvSpPr>
        <p:spPr>
          <a:xfrm>
            <a:off x="1334386" y="6062014"/>
            <a:ext cx="10757240" cy="738664"/>
          </a:xfrm>
          <a:prstGeom prst="rect">
            <a:avLst/>
          </a:prstGeom>
          <a:noFill/>
        </p:spPr>
        <p:txBody>
          <a:bodyPr wrap="none" rtlCol="0">
            <a:spAutoFit/>
          </a:bodyPr>
          <a:lstStyle/>
          <a:p>
            <a:r>
              <a:rPr lang="en-US" sz="1400" dirty="0"/>
              <a:t>C’est parti pour l’aventure, la course contre la monte et les devinettes! Les deux équipes sont engagées dans </a:t>
            </a:r>
          </a:p>
          <a:p>
            <a:r>
              <a:rPr lang="en-US" sz="1400" dirty="0"/>
              <a:t>la chasse aux trésors. Guidées par un de leurs membres qui est équipé de set VR et des images aériennes transmises par drones, il peut assurer</a:t>
            </a:r>
          </a:p>
          <a:p>
            <a:r>
              <a:rPr lang="en-US" sz="1400" dirty="0"/>
              <a:t>le mouvement de son équipe sur le terrain, trouver les indices et finalement mettre la main en premier sur ce fameux trésors  </a:t>
            </a:r>
          </a:p>
        </p:txBody>
      </p:sp>
    </p:spTree>
    <p:extLst>
      <p:ext uri="{BB962C8B-B14F-4D97-AF65-F5344CB8AC3E}">
        <p14:creationId xmlns:p14="http://schemas.microsoft.com/office/powerpoint/2010/main" val="240450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750"/>
                                        <p:tgtEl>
                                          <p:spTgt spid="27"/>
                                        </p:tgtEl>
                                      </p:cBhvr>
                                    </p:animEffect>
                                    <p:anim calcmode="lin" valueType="num">
                                      <p:cBhvr>
                                        <p:cTn id="8" dur="750" fill="hold"/>
                                        <p:tgtEl>
                                          <p:spTgt spid="27"/>
                                        </p:tgtEl>
                                        <p:attrNameLst>
                                          <p:attrName>ppt_x</p:attrName>
                                        </p:attrNameLst>
                                      </p:cBhvr>
                                      <p:tavLst>
                                        <p:tav tm="0">
                                          <p:val>
                                            <p:strVal val="#ppt_x"/>
                                          </p:val>
                                        </p:tav>
                                        <p:tav tm="100000">
                                          <p:val>
                                            <p:strVal val="#ppt_x"/>
                                          </p:val>
                                        </p:tav>
                                      </p:tavLst>
                                    </p:anim>
                                    <p:anim calcmode="lin" valueType="num">
                                      <p:cBhvr>
                                        <p:cTn id="9" dur="750" fill="hold"/>
                                        <p:tgtEl>
                                          <p:spTgt spid="27"/>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par>
                                <p:cTn id="15" presetID="2" presetClass="entr" presetSubtype="4"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ppt_x"/>
                                          </p:val>
                                        </p:tav>
                                        <p:tav tm="100000">
                                          <p:val>
                                            <p:strVal val="#ppt_x"/>
                                          </p:val>
                                        </p:tav>
                                      </p:tavLst>
                                    </p:anim>
                                    <p:anim calcmode="lin" valueType="num">
                                      <p:cBhvr additive="base">
                                        <p:cTn id="18" dur="500" fill="hold"/>
                                        <p:tgtEl>
                                          <p:spTgt spid="17"/>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ppt_x"/>
                                          </p:val>
                                        </p:tav>
                                        <p:tav tm="100000">
                                          <p:val>
                                            <p:strVal val="#ppt_x"/>
                                          </p:val>
                                        </p:tav>
                                      </p:tavLst>
                                    </p:anim>
                                    <p:anim calcmode="lin" valueType="num">
                                      <p:cBhvr additive="base">
                                        <p:cTn id="30" dur="500" fill="hold"/>
                                        <p:tgtEl>
                                          <p:spTgt spid="21"/>
                                        </p:tgtEl>
                                        <p:attrNameLst>
                                          <p:attrName>ppt_y</p:attrName>
                                        </p:attrNameLst>
                                      </p:cBhvr>
                                      <p:tavLst>
                                        <p:tav tm="0">
                                          <p:val>
                                            <p:strVal val="1+#ppt_h/2"/>
                                          </p:val>
                                        </p:tav>
                                        <p:tav tm="100000">
                                          <p:val>
                                            <p:strVal val="#ppt_y"/>
                                          </p:val>
                                        </p:tav>
                                      </p:tavLst>
                                    </p:anim>
                                  </p:childTnLst>
                                </p:cTn>
                              </p:par>
                              <p:par>
                                <p:cTn id="31" presetID="6" presetClass="entr" presetSubtype="16" fill="hold" grpId="0" nodeType="withEffect">
                                  <p:stCondLst>
                                    <p:cond delay="750"/>
                                  </p:stCondLst>
                                  <p:childTnLst>
                                    <p:set>
                                      <p:cBhvr>
                                        <p:cTn id="32" dur="1" fill="hold">
                                          <p:stCondLst>
                                            <p:cond delay="0"/>
                                          </p:stCondLst>
                                        </p:cTn>
                                        <p:tgtEl>
                                          <p:spTgt spid="23"/>
                                        </p:tgtEl>
                                        <p:attrNameLst>
                                          <p:attrName>style.visibility</p:attrName>
                                        </p:attrNameLst>
                                      </p:cBhvr>
                                      <p:to>
                                        <p:strVal val="visible"/>
                                      </p:to>
                                    </p:set>
                                    <p:animEffect transition="in" filter="circle(in)">
                                      <p:cBhvr>
                                        <p:cTn id="33" dur="2000"/>
                                        <p:tgtEl>
                                          <p:spTgt spid="23"/>
                                        </p:tgtEl>
                                      </p:cBhvr>
                                    </p:animEffect>
                                  </p:childTnLst>
                                </p:cTn>
                              </p:par>
                              <p:par>
                                <p:cTn id="34" presetID="1" presetClass="exit" presetSubtype="0" fill="hold" grpId="0" nodeType="withEffect">
                                  <p:stCondLst>
                                    <p:cond delay="250"/>
                                  </p:stCondLst>
                                  <p:childTnLst>
                                    <p:set>
                                      <p:cBhvr>
                                        <p:cTn id="35" dur="1" fill="hold">
                                          <p:stCondLst>
                                            <p:cond delay="0"/>
                                          </p:stCondLst>
                                        </p:cTn>
                                        <p:tgtEl>
                                          <p:spTgt spid="9"/>
                                        </p:tgtEl>
                                        <p:attrNameLst>
                                          <p:attrName>style.visibility</p:attrName>
                                        </p:attrNameLst>
                                      </p:cBhvr>
                                      <p:to>
                                        <p:strVal val="hidden"/>
                                      </p:to>
                                    </p:set>
                                  </p:childTnLst>
                                </p:cTn>
                              </p:par>
                            </p:childTnLst>
                          </p:cTn>
                        </p:par>
                        <p:par>
                          <p:cTn id="36" fill="hold">
                            <p:stCondLst>
                              <p:cond delay="2750"/>
                            </p:stCondLst>
                            <p:childTnLst>
                              <p:par>
                                <p:cTn id="37" presetID="1" presetClass="entr" presetSubtype="0" fill="hold" grpId="0" nodeType="after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childTnLst>
                          </p:cTn>
                        </p:par>
                        <p:par>
                          <p:cTn id="39" fill="hold">
                            <p:stCondLst>
                              <p:cond delay="2750"/>
                            </p:stCondLst>
                            <p:childTnLst>
                              <p:par>
                                <p:cTn id="40" presetID="1" presetClass="exit" presetSubtype="0" fill="hold" grpId="1" nodeType="afterEffect">
                                  <p:stCondLst>
                                    <p:cond delay="0"/>
                                  </p:stCondLst>
                                  <p:childTnLst>
                                    <p:set>
                                      <p:cBhvr>
                                        <p:cTn id="41" dur="1" fill="hold">
                                          <p:stCondLst>
                                            <p:cond delay="0"/>
                                          </p:stCondLst>
                                        </p:cTn>
                                        <p:tgtEl>
                                          <p:spTgt spid="54"/>
                                        </p:tgtEl>
                                        <p:attrNameLst>
                                          <p:attrName>style.visibility</p:attrName>
                                        </p:attrNameLst>
                                      </p:cBhvr>
                                      <p:to>
                                        <p:strVal val="hidden"/>
                                      </p:to>
                                    </p:set>
                                  </p:childTnLst>
                                </p:cTn>
                              </p:par>
                            </p:childTnLst>
                          </p:cTn>
                        </p:par>
                        <p:par>
                          <p:cTn id="42" fill="hold">
                            <p:stCondLst>
                              <p:cond delay="2750"/>
                            </p:stCondLst>
                            <p:childTnLst>
                              <p:par>
                                <p:cTn id="43" presetID="1" presetClass="entr" presetSubtype="0" fill="hold" grpId="0" nodeType="afterEffect">
                                  <p:stCondLst>
                                    <p:cond delay="250"/>
                                  </p:stCondLst>
                                  <p:childTnLst>
                                    <p:set>
                                      <p:cBhvr>
                                        <p:cTn id="44" dur="1" fill="hold">
                                          <p:stCondLst>
                                            <p:cond delay="0"/>
                                          </p:stCondLst>
                                        </p:cTn>
                                        <p:tgtEl>
                                          <p:spTgt spid="55"/>
                                        </p:tgtEl>
                                        <p:attrNameLst>
                                          <p:attrName>style.visibility</p:attrName>
                                        </p:attrNameLst>
                                      </p:cBhvr>
                                      <p:to>
                                        <p:strVal val="visible"/>
                                      </p:to>
                                    </p:set>
                                  </p:childTnLst>
                                </p:cTn>
                              </p:par>
                            </p:childTnLst>
                          </p:cTn>
                        </p:par>
                        <p:par>
                          <p:cTn id="45" fill="hold">
                            <p:stCondLst>
                              <p:cond delay="3000"/>
                            </p:stCondLst>
                            <p:childTnLst>
                              <p:par>
                                <p:cTn id="46" presetID="1" presetClass="exit" presetSubtype="0" fill="hold" grpId="1" nodeType="afterEffect">
                                  <p:stCondLst>
                                    <p:cond delay="250"/>
                                  </p:stCondLst>
                                  <p:childTnLst>
                                    <p:set>
                                      <p:cBhvr>
                                        <p:cTn id="47" dur="1" fill="hold">
                                          <p:stCondLst>
                                            <p:cond delay="0"/>
                                          </p:stCondLst>
                                        </p:cTn>
                                        <p:tgtEl>
                                          <p:spTgt spid="55"/>
                                        </p:tgtEl>
                                        <p:attrNameLst>
                                          <p:attrName>style.visibility</p:attrName>
                                        </p:attrNameLst>
                                      </p:cBhvr>
                                      <p:to>
                                        <p:strVal val="hidden"/>
                                      </p:to>
                                    </p:set>
                                  </p:childTnLst>
                                </p:cTn>
                              </p:par>
                            </p:childTnLst>
                          </p:cTn>
                        </p:par>
                        <p:par>
                          <p:cTn id="48" fill="hold">
                            <p:stCondLst>
                              <p:cond delay="3250"/>
                            </p:stCondLst>
                            <p:childTnLst>
                              <p:par>
                                <p:cTn id="49" presetID="1" presetClass="entr" presetSubtype="0" fill="hold" grpId="0" nodeType="afterEffect">
                                  <p:stCondLst>
                                    <p:cond delay="500"/>
                                  </p:stCondLst>
                                  <p:childTnLst>
                                    <p:set>
                                      <p:cBhvr>
                                        <p:cTn id="50" dur="1" fill="hold">
                                          <p:stCondLst>
                                            <p:cond delay="499"/>
                                          </p:stCondLst>
                                        </p:cTn>
                                        <p:tgtEl>
                                          <p:spTgt spid="56"/>
                                        </p:tgtEl>
                                        <p:attrNameLst>
                                          <p:attrName>style.visibility</p:attrName>
                                        </p:attrNameLst>
                                      </p:cBhvr>
                                      <p:to>
                                        <p:strVal val="visible"/>
                                      </p:to>
                                    </p:set>
                                  </p:childTnLst>
                                </p:cTn>
                              </p:par>
                            </p:childTnLst>
                          </p:cTn>
                        </p:par>
                        <p:par>
                          <p:cTn id="51" fill="hold">
                            <p:stCondLst>
                              <p:cond delay="4250"/>
                            </p:stCondLst>
                            <p:childTnLst>
                              <p:par>
                                <p:cTn id="52" presetID="1" presetClass="exit" presetSubtype="0" fill="hold" grpId="1" nodeType="afterEffect">
                                  <p:stCondLst>
                                    <p:cond delay="500"/>
                                  </p:stCondLst>
                                  <p:childTnLst>
                                    <p:set>
                                      <p:cBhvr>
                                        <p:cTn id="53" dur="1" fill="hold">
                                          <p:stCondLst>
                                            <p:cond delay="499"/>
                                          </p:stCondLst>
                                        </p:cTn>
                                        <p:tgtEl>
                                          <p:spTgt spid="56"/>
                                        </p:tgtEl>
                                        <p:attrNameLst>
                                          <p:attrName>style.visibility</p:attrName>
                                        </p:attrNameLst>
                                      </p:cBhvr>
                                      <p:to>
                                        <p:strVal val="hidden"/>
                                      </p:to>
                                    </p:set>
                                  </p:childTnLst>
                                </p:cTn>
                              </p:par>
                            </p:childTnLst>
                          </p:cTn>
                        </p:par>
                        <p:par>
                          <p:cTn id="54" fill="hold">
                            <p:stCondLst>
                              <p:cond delay="5250"/>
                            </p:stCondLst>
                            <p:childTnLst>
                              <p:par>
                                <p:cTn id="55" presetID="1" presetClass="entr" presetSubtype="0" fill="hold" grpId="0" nodeType="afterEffect">
                                  <p:stCondLst>
                                    <p:cond delay="500"/>
                                  </p:stCondLst>
                                  <p:childTnLst>
                                    <p:set>
                                      <p:cBhvr>
                                        <p:cTn id="56" dur="1" fill="hold">
                                          <p:stCondLst>
                                            <p:cond delay="499"/>
                                          </p:stCondLst>
                                        </p:cTn>
                                        <p:tgtEl>
                                          <p:spTgt spid="57"/>
                                        </p:tgtEl>
                                        <p:attrNameLst>
                                          <p:attrName>style.visibility</p:attrName>
                                        </p:attrNameLst>
                                      </p:cBhvr>
                                      <p:to>
                                        <p:strVal val="visible"/>
                                      </p:to>
                                    </p:set>
                                  </p:childTnLst>
                                </p:cTn>
                              </p:par>
                            </p:childTnLst>
                          </p:cTn>
                        </p:par>
                        <p:par>
                          <p:cTn id="57" fill="hold">
                            <p:stCondLst>
                              <p:cond delay="6250"/>
                            </p:stCondLst>
                            <p:childTnLst>
                              <p:par>
                                <p:cTn id="58" presetID="1" presetClass="exit" presetSubtype="0" fill="hold" grpId="1" nodeType="afterEffect">
                                  <p:stCondLst>
                                    <p:cond delay="500"/>
                                  </p:stCondLst>
                                  <p:childTnLst>
                                    <p:set>
                                      <p:cBhvr>
                                        <p:cTn id="59" dur="1" fill="hold">
                                          <p:stCondLst>
                                            <p:cond delay="499"/>
                                          </p:stCondLst>
                                        </p:cTn>
                                        <p:tgtEl>
                                          <p:spTgt spid="57"/>
                                        </p:tgtEl>
                                        <p:attrNameLst>
                                          <p:attrName>style.visibility</p:attrName>
                                        </p:attrNameLst>
                                      </p:cBhvr>
                                      <p:to>
                                        <p:strVal val="hidden"/>
                                      </p:to>
                                    </p:set>
                                  </p:childTnLst>
                                </p:cTn>
                              </p:par>
                            </p:childTnLst>
                          </p:cTn>
                        </p:par>
                        <p:par>
                          <p:cTn id="60" fill="hold">
                            <p:stCondLst>
                              <p:cond delay="7250"/>
                            </p:stCondLst>
                            <p:childTnLst>
                              <p:par>
                                <p:cTn id="61" presetID="1" presetClass="entr" presetSubtype="0" fill="hold" grpId="0" nodeType="afterEffect">
                                  <p:stCondLst>
                                    <p:cond delay="500"/>
                                  </p:stCondLst>
                                  <p:childTnLst>
                                    <p:set>
                                      <p:cBhvr>
                                        <p:cTn id="62" dur="1" fill="hold">
                                          <p:stCondLst>
                                            <p:cond delay="499"/>
                                          </p:stCondLst>
                                        </p:cTn>
                                        <p:tgtEl>
                                          <p:spTgt spid="58"/>
                                        </p:tgtEl>
                                        <p:attrNameLst>
                                          <p:attrName>style.visibility</p:attrName>
                                        </p:attrNameLst>
                                      </p:cBhvr>
                                      <p:to>
                                        <p:strVal val="visible"/>
                                      </p:to>
                                    </p:set>
                                  </p:childTnLst>
                                </p:cTn>
                              </p:par>
                            </p:childTnLst>
                          </p:cTn>
                        </p:par>
                        <p:par>
                          <p:cTn id="63" fill="hold">
                            <p:stCondLst>
                              <p:cond delay="8250"/>
                            </p:stCondLst>
                            <p:childTnLst>
                              <p:par>
                                <p:cTn id="64" presetID="1" presetClass="exit" presetSubtype="0" fill="hold" grpId="1" nodeType="afterEffect">
                                  <p:stCondLst>
                                    <p:cond delay="500"/>
                                  </p:stCondLst>
                                  <p:childTnLst>
                                    <p:set>
                                      <p:cBhvr>
                                        <p:cTn id="65" dur="1" fill="hold">
                                          <p:stCondLst>
                                            <p:cond delay="499"/>
                                          </p:stCondLst>
                                        </p:cTn>
                                        <p:tgtEl>
                                          <p:spTgt spid="58"/>
                                        </p:tgtEl>
                                        <p:attrNameLst>
                                          <p:attrName>style.visibility</p:attrName>
                                        </p:attrNameLst>
                                      </p:cBhvr>
                                      <p:to>
                                        <p:strVal val="hidden"/>
                                      </p:to>
                                    </p:set>
                                  </p:childTnLst>
                                </p:cTn>
                              </p:par>
                            </p:childTnLst>
                          </p:cTn>
                        </p:par>
                        <p:par>
                          <p:cTn id="66" fill="hold">
                            <p:stCondLst>
                              <p:cond delay="9250"/>
                            </p:stCondLst>
                            <p:childTnLst>
                              <p:par>
                                <p:cTn id="67" presetID="1" presetClass="entr" presetSubtype="0" fill="hold" grpId="0" nodeType="afterEffect">
                                  <p:stCondLst>
                                    <p:cond delay="500"/>
                                  </p:stCondLst>
                                  <p:childTnLst>
                                    <p:set>
                                      <p:cBhvr>
                                        <p:cTn id="68" dur="1" fill="hold">
                                          <p:stCondLst>
                                            <p:cond delay="499"/>
                                          </p:stCondLst>
                                        </p:cTn>
                                        <p:tgtEl>
                                          <p:spTgt spid="59"/>
                                        </p:tgtEl>
                                        <p:attrNameLst>
                                          <p:attrName>style.visibility</p:attrName>
                                        </p:attrNameLst>
                                      </p:cBhvr>
                                      <p:to>
                                        <p:strVal val="visible"/>
                                      </p:to>
                                    </p:set>
                                  </p:childTnLst>
                                </p:cTn>
                              </p:par>
                            </p:childTnLst>
                          </p:cTn>
                        </p:par>
                        <p:par>
                          <p:cTn id="69" fill="hold">
                            <p:stCondLst>
                              <p:cond delay="10250"/>
                            </p:stCondLst>
                            <p:childTnLst>
                              <p:par>
                                <p:cTn id="70" presetID="1" presetClass="exit" presetSubtype="0" fill="hold" grpId="1" nodeType="afterEffect">
                                  <p:stCondLst>
                                    <p:cond delay="500"/>
                                  </p:stCondLst>
                                  <p:childTnLst>
                                    <p:set>
                                      <p:cBhvr>
                                        <p:cTn id="71" dur="1" fill="hold">
                                          <p:stCondLst>
                                            <p:cond delay="499"/>
                                          </p:stCondLst>
                                        </p:cTn>
                                        <p:tgtEl>
                                          <p:spTgt spid="59"/>
                                        </p:tgtEl>
                                        <p:attrNameLst>
                                          <p:attrName>style.visibility</p:attrName>
                                        </p:attrNameLst>
                                      </p:cBhvr>
                                      <p:to>
                                        <p:strVal val="hidden"/>
                                      </p:to>
                                    </p:set>
                                  </p:childTnLst>
                                </p:cTn>
                              </p:par>
                            </p:childTnLst>
                          </p:cTn>
                        </p:par>
                        <p:par>
                          <p:cTn id="72" fill="hold">
                            <p:stCondLst>
                              <p:cond delay="11250"/>
                            </p:stCondLst>
                            <p:childTnLst>
                              <p:par>
                                <p:cTn id="73" presetID="1" presetClass="entr" presetSubtype="0" fill="hold" grpId="0" nodeType="afterEffect">
                                  <p:stCondLst>
                                    <p:cond delay="500"/>
                                  </p:stCondLst>
                                  <p:childTnLst>
                                    <p:set>
                                      <p:cBhvr>
                                        <p:cTn id="74" dur="1" fill="hold">
                                          <p:stCondLst>
                                            <p:cond delay="499"/>
                                          </p:stCondLst>
                                        </p:cTn>
                                        <p:tgtEl>
                                          <p:spTgt spid="60"/>
                                        </p:tgtEl>
                                        <p:attrNameLst>
                                          <p:attrName>style.visibility</p:attrName>
                                        </p:attrNameLst>
                                      </p:cBhvr>
                                      <p:to>
                                        <p:strVal val="visible"/>
                                      </p:to>
                                    </p:set>
                                  </p:childTnLst>
                                </p:cTn>
                              </p:par>
                            </p:childTnLst>
                          </p:cTn>
                        </p:par>
                        <p:par>
                          <p:cTn id="75" fill="hold">
                            <p:stCondLst>
                              <p:cond delay="12250"/>
                            </p:stCondLst>
                            <p:childTnLst>
                              <p:par>
                                <p:cTn id="76" presetID="1" presetClass="exit" presetSubtype="0" fill="hold" grpId="1" nodeType="afterEffect">
                                  <p:stCondLst>
                                    <p:cond delay="500"/>
                                  </p:stCondLst>
                                  <p:childTnLst>
                                    <p:set>
                                      <p:cBhvr>
                                        <p:cTn id="77" dur="1" fill="hold">
                                          <p:stCondLst>
                                            <p:cond delay="499"/>
                                          </p:stCondLst>
                                        </p:cTn>
                                        <p:tgtEl>
                                          <p:spTgt spid="60"/>
                                        </p:tgtEl>
                                        <p:attrNameLst>
                                          <p:attrName>style.visibility</p:attrName>
                                        </p:attrNameLst>
                                      </p:cBhvr>
                                      <p:to>
                                        <p:strVal val="hidden"/>
                                      </p:to>
                                    </p:set>
                                  </p:childTnLst>
                                </p:cTn>
                              </p:par>
                            </p:childTnLst>
                          </p:cTn>
                        </p:par>
                        <p:par>
                          <p:cTn id="78" fill="hold">
                            <p:stCondLst>
                              <p:cond delay="13250"/>
                            </p:stCondLst>
                            <p:childTnLst>
                              <p:par>
                                <p:cTn id="79" presetID="1" presetClass="entr" presetSubtype="0" fill="hold" grpId="0" nodeType="afterEffect">
                                  <p:stCondLst>
                                    <p:cond delay="250"/>
                                  </p:stCondLst>
                                  <p:childTnLst>
                                    <p:set>
                                      <p:cBhvr>
                                        <p:cTn id="80" dur="1" fill="hold">
                                          <p:stCondLst>
                                            <p:cond delay="0"/>
                                          </p:stCondLst>
                                        </p:cTn>
                                        <p:tgtEl>
                                          <p:spTgt spid="62"/>
                                        </p:tgtEl>
                                        <p:attrNameLst>
                                          <p:attrName>style.visibility</p:attrName>
                                        </p:attrNameLst>
                                      </p:cBhvr>
                                      <p:to>
                                        <p:strVal val="visible"/>
                                      </p:to>
                                    </p:set>
                                  </p:childTnLst>
                                </p:cTn>
                              </p:par>
                            </p:childTnLst>
                          </p:cTn>
                        </p:par>
                        <p:par>
                          <p:cTn id="81" fill="hold">
                            <p:stCondLst>
                              <p:cond delay="13500"/>
                            </p:stCondLst>
                            <p:childTnLst>
                              <p:par>
                                <p:cTn id="82" presetID="1" presetClass="exit" presetSubtype="0" fill="hold" grpId="1" nodeType="afterEffect">
                                  <p:stCondLst>
                                    <p:cond delay="250"/>
                                  </p:stCondLst>
                                  <p:childTnLst>
                                    <p:set>
                                      <p:cBhvr>
                                        <p:cTn id="83" dur="1" fill="hold">
                                          <p:stCondLst>
                                            <p:cond delay="0"/>
                                          </p:stCondLst>
                                        </p:cTn>
                                        <p:tgtEl>
                                          <p:spTgt spid="62"/>
                                        </p:tgtEl>
                                        <p:attrNameLst>
                                          <p:attrName>style.visibility</p:attrName>
                                        </p:attrNameLst>
                                      </p:cBhvr>
                                      <p:to>
                                        <p:strVal val="hidden"/>
                                      </p:to>
                                    </p:set>
                                  </p:childTnLst>
                                </p:cTn>
                              </p:par>
                            </p:childTnLst>
                          </p:cTn>
                        </p:par>
                        <p:par>
                          <p:cTn id="84" fill="hold">
                            <p:stCondLst>
                              <p:cond delay="13750"/>
                            </p:stCondLst>
                            <p:childTnLst>
                              <p:par>
                                <p:cTn id="85" presetID="1" presetClass="entr" presetSubtype="0" fill="hold" grpId="0" nodeType="afterEffect">
                                  <p:stCondLst>
                                    <p:cond delay="250"/>
                                  </p:stCondLst>
                                  <p:childTnLst>
                                    <p:set>
                                      <p:cBhvr>
                                        <p:cTn id="86" dur="1" fill="hold">
                                          <p:stCondLst>
                                            <p:cond delay="0"/>
                                          </p:stCondLst>
                                        </p:cTn>
                                        <p:tgtEl>
                                          <p:spTgt spid="64"/>
                                        </p:tgtEl>
                                        <p:attrNameLst>
                                          <p:attrName>style.visibility</p:attrName>
                                        </p:attrNameLst>
                                      </p:cBhvr>
                                      <p:to>
                                        <p:strVal val="visible"/>
                                      </p:to>
                                    </p:set>
                                  </p:childTnLst>
                                </p:cTn>
                              </p:par>
                            </p:childTnLst>
                          </p:cTn>
                        </p:par>
                        <p:par>
                          <p:cTn id="87" fill="hold">
                            <p:stCondLst>
                              <p:cond delay="14000"/>
                            </p:stCondLst>
                            <p:childTnLst>
                              <p:par>
                                <p:cTn id="88" presetID="1" presetClass="exit" presetSubtype="0" fill="hold" grpId="1" nodeType="afterEffect">
                                  <p:stCondLst>
                                    <p:cond delay="250"/>
                                  </p:stCondLst>
                                  <p:childTnLst>
                                    <p:set>
                                      <p:cBhvr>
                                        <p:cTn id="89" dur="1" fill="hold">
                                          <p:stCondLst>
                                            <p:cond delay="0"/>
                                          </p:stCondLst>
                                        </p:cTn>
                                        <p:tgtEl>
                                          <p:spTgt spid="64"/>
                                        </p:tgtEl>
                                        <p:attrNameLst>
                                          <p:attrName>style.visibility</p:attrName>
                                        </p:attrNameLst>
                                      </p:cBhvr>
                                      <p:to>
                                        <p:strVal val="hidden"/>
                                      </p:to>
                                    </p:set>
                                  </p:childTnLst>
                                </p:cTn>
                              </p:par>
                            </p:childTnLst>
                          </p:cTn>
                        </p:par>
                        <p:par>
                          <p:cTn id="90" fill="hold">
                            <p:stCondLst>
                              <p:cond delay="14250"/>
                            </p:stCondLst>
                            <p:childTnLst>
                              <p:par>
                                <p:cTn id="91" presetID="1" presetClass="entr" presetSubtype="0" fill="hold" grpId="0" nodeType="afterEffect">
                                  <p:stCondLst>
                                    <p:cond delay="250"/>
                                  </p:stCondLst>
                                  <p:childTnLst>
                                    <p:set>
                                      <p:cBhvr>
                                        <p:cTn id="92" dur="1" fill="hold">
                                          <p:stCondLst>
                                            <p:cond delay="499"/>
                                          </p:stCondLst>
                                        </p:cTn>
                                        <p:tgtEl>
                                          <p:spTgt spid="65"/>
                                        </p:tgtEl>
                                        <p:attrNameLst>
                                          <p:attrName>style.visibility</p:attrName>
                                        </p:attrNameLst>
                                      </p:cBhvr>
                                      <p:to>
                                        <p:strVal val="visible"/>
                                      </p:to>
                                    </p:set>
                                  </p:childTnLst>
                                </p:cTn>
                              </p:par>
                            </p:childTnLst>
                          </p:cTn>
                        </p:par>
                        <p:par>
                          <p:cTn id="93" fill="hold">
                            <p:stCondLst>
                              <p:cond delay="15000"/>
                            </p:stCondLst>
                            <p:childTnLst>
                              <p:par>
                                <p:cTn id="94" presetID="1" presetClass="exit" presetSubtype="0" fill="hold" grpId="1" nodeType="afterEffect">
                                  <p:stCondLst>
                                    <p:cond delay="250"/>
                                  </p:stCondLst>
                                  <p:childTnLst>
                                    <p:set>
                                      <p:cBhvr>
                                        <p:cTn id="95" dur="1" fill="hold">
                                          <p:stCondLst>
                                            <p:cond delay="499"/>
                                          </p:stCondLst>
                                        </p:cTn>
                                        <p:tgtEl>
                                          <p:spTgt spid="65"/>
                                        </p:tgtEl>
                                        <p:attrNameLst>
                                          <p:attrName>style.visibility</p:attrName>
                                        </p:attrNameLst>
                                      </p:cBhvr>
                                      <p:to>
                                        <p:strVal val="hidden"/>
                                      </p:to>
                                    </p:set>
                                  </p:childTnLst>
                                </p:cTn>
                              </p:par>
                            </p:childTnLst>
                          </p:cTn>
                        </p:par>
                        <p:par>
                          <p:cTn id="96" fill="hold">
                            <p:stCondLst>
                              <p:cond delay="15750"/>
                            </p:stCondLst>
                            <p:childTnLst>
                              <p:par>
                                <p:cTn id="97" presetID="1" presetClass="entr" presetSubtype="0" fill="hold" grpId="0" nodeType="afterEffect">
                                  <p:stCondLst>
                                    <p:cond delay="250"/>
                                  </p:stCondLst>
                                  <p:childTnLst>
                                    <p:set>
                                      <p:cBhvr>
                                        <p:cTn id="98" dur="1" fill="hold">
                                          <p:stCondLst>
                                            <p:cond delay="0"/>
                                          </p:stCondLst>
                                        </p:cTn>
                                        <p:tgtEl>
                                          <p:spTgt spid="66"/>
                                        </p:tgtEl>
                                        <p:attrNameLst>
                                          <p:attrName>style.visibility</p:attrName>
                                        </p:attrNameLst>
                                      </p:cBhvr>
                                      <p:to>
                                        <p:strVal val="visible"/>
                                      </p:to>
                                    </p:set>
                                  </p:childTnLst>
                                </p:cTn>
                              </p:par>
                            </p:childTnLst>
                          </p:cTn>
                        </p:par>
                        <p:par>
                          <p:cTn id="99" fill="hold">
                            <p:stCondLst>
                              <p:cond delay="16000"/>
                            </p:stCondLst>
                            <p:childTnLst>
                              <p:par>
                                <p:cTn id="100" presetID="1" presetClass="exit" presetSubtype="0" fill="hold" grpId="1" nodeType="afterEffect">
                                  <p:stCondLst>
                                    <p:cond delay="250"/>
                                  </p:stCondLst>
                                  <p:childTnLst>
                                    <p:set>
                                      <p:cBhvr>
                                        <p:cTn id="101" dur="1" fill="hold">
                                          <p:stCondLst>
                                            <p:cond delay="0"/>
                                          </p:stCondLst>
                                        </p:cTn>
                                        <p:tgtEl>
                                          <p:spTgt spid="66"/>
                                        </p:tgtEl>
                                        <p:attrNameLst>
                                          <p:attrName>style.visibility</p:attrName>
                                        </p:attrNameLst>
                                      </p:cBhvr>
                                      <p:to>
                                        <p:strVal val="hidden"/>
                                      </p:to>
                                    </p:set>
                                  </p:childTnLst>
                                </p:cTn>
                              </p:par>
                            </p:childTnLst>
                          </p:cTn>
                        </p:par>
                        <p:par>
                          <p:cTn id="102" fill="hold">
                            <p:stCondLst>
                              <p:cond delay="16250"/>
                            </p:stCondLst>
                            <p:childTnLst>
                              <p:par>
                                <p:cTn id="103" presetID="1" presetClass="entr" presetSubtype="0" fill="hold" grpId="0" nodeType="afterEffect">
                                  <p:stCondLst>
                                    <p:cond delay="0"/>
                                  </p:stCondLst>
                                  <p:childTnLst>
                                    <p:set>
                                      <p:cBhvr>
                                        <p:cTn id="104" dur="1" fill="hold">
                                          <p:stCondLst>
                                            <p:cond delay="499"/>
                                          </p:stCondLst>
                                        </p:cTn>
                                        <p:tgtEl>
                                          <p:spTgt spid="67"/>
                                        </p:tgtEl>
                                        <p:attrNameLst>
                                          <p:attrName>style.visibility</p:attrName>
                                        </p:attrNameLst>
                                      </p:cBhvr>
                                      <p:to>
                                        <p:strVal val="visible"/>
                                      </p:to>
                                    </p:set>
                                  </p:childTnLst>
                                </p:cTn>
                              </p:par>
                            </p:childTnLst>
                          </p:cTn>
                        </p:par>
                        <p:par>
                          <p:cTn id="105" fill="hold">
                            <p:stCondLst>
                              <p:cond delay="16750"/>
                            </p:stCondLst>
                            <p:childTnLst>
                              <p:par>
                                <p:cTn id="106" presetID="1" presetClass="exit" presetSubtype="0" fill="hold" grpId="1" nodeType="afterEffect">
                                  <p:stCondLst>
                                    <p:cond delay="0"/>
                                  </p:stCondLst>
                                  <p:childTnLst>
                                    <p:set>
                                      <p:cBhvr>
                                        <p:cTn id="107" dur="1" fill="hold">
                                          <p:stCondLst>
                                            <p:cond delay="499"/>
                                          </p:stCondLst>
                                        </p:cTn>
                                        <p:tgtEl>
                                          <p:spTgt spid="67"/>
                                        </p:tgtEl>
                                        <p:attrNameLst>
                                          <p:attrName>style.visibility</p:attrName>
                                        </p:attrNameLst>
                                      </p:cBhvr>
                                      <p:to>
                                        <p:strVal val="hidden"/>
                                      </p:to>
                                    </p:set>
                                  </p:childTnLst>
                                </p:cTn>
                              </p:par>
                            </p:childTnLst>
                          </p:cTn>
                        </p:par>
                        <p:par>
                          <p:cTn id="108" fill="hold">
                            <p:stCondLst>
                              <p:cond delay="17250"/>
                            </p:stCondLst>
                            <p:childTnLst>
                              <p:par>
                                <p:cTn id="109" presetID="1" presetClass="entr" presetSubtype="0" fill="hold" grpId="0" nodeType="afterEffect">
                                  <p:stCondLst>
                                    <p:cond delay="0"/>
                                  </p:stCondLst>
                                  <p:childTnLst>
                                    <p:set>
                                      <p:cBhvr>
                                        <p:cTn id="110" dur="1" fill="hold">
                                          <p:stCondLst>
                                            <p:cond delay="0"/>
                                          </p:stCondLst>
                                        </p:cTn>
                                        <p:tgtEl>
                                          <p:spTgt spid="68"/>
                                        </p:tgtEl>
                                        <p:attrNameLst>
                                          <p:attrName>style.visibility</p:attrName>
                                        </p:attrNameLst>
                                      </p:cBhvr>
                                      <p:to>
                                        <p:strVal val="visible"/>
                                      </p:to>
                                    </p:set>
                                  </p:childTnLst>
                                </p:cTn>
                              </p:par>
                            </p:childTnLst>
                          </p:cTn>
                        </p:par>
                        <p:par>
                          <p:cTn id="111" fill="hold">
                            <p:stCondLst>
                              <p:cond delay="17250"/>
                            </p:stCondLst>
                            <p:childTnLst>
                              <p:par>
                                <p:cTn id="112" presetID="1" presetClass="exit" presetSubtype="0" fill="hold" grpId="1" nodeType="afterEffect">
                                  <p:stCondLst>
                                    <p:cond delay="0"/>
                                  </p:stCondLst>
                                  <p:childTnLst>
                                    <p:set>
                                      <p:cBhvr>
                                        <p:cTn id="113" dur="1" fill="hold">
                                          <p:stCondLst>
                                            <p:cond delay="0"/>
                                          </p:stCondLst>
                                        </p:cTn>
                                        <p:tgtEl>
                                          <p:spTgt spid="68"/>
                                        </p:tgtEl>
                                        <p:attrNameLst>
                                          <p:attrName>style.visibility</p:attrName>
                                        </p:attrNameLst>
                                      </p:cBhvr>
                                      <p:to>
                                        <p:strVal val="hidden"/>
                                      </p:to>
                                    </p:set>
                                  </p:childTnLst>
                                </p:cTn>
                              </p:par>
                            </p:childTnLst>
                          </p:cTn>
                        </p:par>
                        <p:par>
                          <p:cTn id="114" fill="hold">
                            <p:stCondLst>
                              <p:cond delay="17250"/>
                            </p:stCondLst>
                            <p:childTnLst>
                              <p:par>
                                <p:cTn id="115" presetID="1" presetClass="entr" presetSubtype="0" fill="hold" grpId="0" nodeType="afterEffect">
                                  <p:stCondLst>
                                    <p:cond delay="0"/>
                                  </p:stCondLst>
                                  <p:childTnLst>
                                    <p:set>
                                      <p:cBhvr>
                                        <p:cTn id="116" dur="1" fill="hold">
                                          <p:stCondLst>
                                            <p:cond delay="0"/>
                                          </p:stCondLst>
                                        </p:cTn>
                                        <p:tgtEl>
                                          <p:spTgt spid="69"/>
                                        </p:tgtEl>
                                        <p:attrNameLst>
                                          <p:attrName>style.visibility</p:attrName>
                                        </p:attrNameLst>
                                      </p:cBhvr>
                                      <p:to>
                                        <p:strVal val="visible"/>
                                      </p:to>
                                    </p:set>
                                  </p:childTnLst>
                                </p:cTn>
                              </p:par>
                            </p:childTnLst>
                          </p:cTn>
                        </p:par>
                        <p:par>
                          <p:cTn id="117" fill="hold">
                            <p:stCondLst>
                              <p:cond delay="17250"/>
                            </p:stCondLst>
                            <p:childTnLst>
                              <p:par>
                                <p:cTn id="118" presetID="1" presetClass="exit" presetSubtype="0" fill="hold" grpId="1" nodeType="afterEffect">
                                  <p:stCondLst>
                                    <p:cond delay="0"/>
                                  </p:stCondLst>
                                  <p:childTnLst>
                                    <p:set>
                                      <p:cBhvr>
                                        <p:cTn id="119" dur="1" fill="hold">
                                          <p:stCondLst>
                                            <p:cond delay="0"/>
                                          </p:stCondLst>
                                        </p:cTn>
                                        <p:tgtEl>
                                          <p:spTgt spid="69"/>
                                        </p:tgtEl>
                                        <p:attrNameLst>
                                          <p:attrName>style.visibility</p:attrName>
                                        </p:attrNameLst>
                                      </p:cBhvr>
                                      <p:to>
                                        <p:strVal val="hidden"/>
                                      </p:to>
                                    </p:set>
                                  </p:childTnLst>
                                </p:cTn>
                              </p:par>
                            </p:childTnLst>
                          </p:cTn>
                        </p:par>
                        <p:par>
                          <p:cTn id="120" fill="hold">
                            <p:stCondLst>
                              <p:cond delay="17250"/>
                            </p:stCondLst>
                            <p:childTnLst>
                              <p:par>
                                <p:cTn id="121" presetID="1" presetClass="entr" presetSubtype="0" fill="hold" grpId="0" nodeType="afterEffect">
                                  <p:stCondLst>
                                    <p:cond delay="0"/>
                                  </p:stCondLst>
                                  <p:childTnLst>
                                    <p:set>
                                      <p:cBhvr>
                                        <p:cTn id="122" dur="1" fill="hold">
                                          <p:stCondLst>
                                            <p:cond delay="0"/>
                                          </p:stCondLst>
                                        </p:cTn>
                                        <p:tgtEl>
                                          <p:spTgt spid="70"/>
                                        </p:tgtEl>
                                        <p:attrNameLst>
                                          <p:attrName>style.visibility</p:attrName>
                                        </p:attrNameLst>
                                      </p:cBhvr>
                                      <p:to>
                                        <p:strVal val="visible"/>
                                      </p:to>
                                    </p:set>
                                  </p:childTnLst>
                                </p:cTn>
                              </p:par>
                            </p:childTnLst>
                          </p:cTn>
                        </p:par>
                        <p:par>
                          <p:cTn id="123" fill="hold">
                            <p:stCondLst>
                              <p:cond delay="17250"/>
                            </p:stCondLst>
                            <p:childTnLst>
                              <p:par>
                                <p:cTn id="124" presetID="1" presetClass="exit" presetSubtype="0" fill="hold" grpId="1" nodeType="afterEffect">
                                  <p:stCondLst>
                                    <p:cond delay="0"/>
                                  </p:stCondLst>
                                  <p:childTnLst>
                                    <p:set>
                                      <p:cBhvr>
                                        <p:cTn id="125" dur="1" fill="hold">
                                          <p:stCondLst>
                                            <p:cond delay="0"/>
                                          </p:stCondLst>
                                        </p:cTn>
                                        <p:tgtEl>
                                          <p:spTgt spid="70"/>
                                        </p:tgtEl>
                                        <p:attrNameLst>
                                          <p:attrName>style.visibility</p:attrName>
                                        </p:attrNameLst>
                                      </p:cBhvr>
                                      <p:to>
                                        <p:strVal val="hidden"/>
                                      </p:to>
                                    </p:set>
                                  </p:childTnLst>
                                </p:cTn>
                              </p:par>
                            </p:childTnLst>
                          </p:cTn>
                        </p:par>
                        <p:par>
                          <p:cTn id="126" fill="hold">
                            <p:stCondLst>
                              <p:cond delay="17250"/>
                            </p:stCondLst>
                            <p:childTnLst>
                              <p:par>
                                <p:cTn id="127" presetID="1" presetClass="entr" presetSubtype="0" fill="hold" grpId="0" nodeType="afterEffect">
                                  <p:stCondLst>
                                    <p:cond delay="0"/>
                                  </p:stCondLst>
                                  <p:childTnLst>
                                    <p:set>
                                      <p:cBhvr>
                                        <p:cTn id="128" dur="1" fill="hold">
                                          <p:stCondLst>
                                            <p:cond delay="0"/>
                                          </p:stCondLst>
                                        </p:cTn>
                                        <p:tgtEl>
                                          <p:spTgt spid="71"/>
                                        </p:tgtEl>
                                        <p:attrNameLst>
                                          <p:attrName>style.visibility</p:attrName>
                                        </p:attrNameLst>
                                      </p:cBhvr>
                                      <p:to>
                                        <p:strVal val="visible"/>
                                      </p:to>
                                    </p:set>
                                  </p:childTnLst>
                                </p:cTn>
                              </p:par>
                            </p:childTnLst>
                          </p:cTn>
                        </p:par>
                        <p:par>
                          <p:cTn id="129" fill="hold">
                            <p:stCondLst>
                              <p:cond delay="17250"/>
                            </p:stCondLst>
                            <p:childTnLst>
                              <p:par>
                                <p:cTn id="130" presetID="1" presetClass="exit" presetSubtype="0" fill="hold" grpId="1" nodeType="afterEffect">
                                  <p:stCondLst>
                                    <p:cond delay="0"/>
                                  </p:stCondLst>
                                  <p:childTnLst>
                                    <p:set>
                                      <p:cBhvr>
                                        <p:cTn id="131" dur="1" fill="hold">
                                          <p:stCondLst>
                                            <p:cond delay="0"/>
                                          </p:stCondLst>
                                        </p:cTn>
                                        <p:tgtEl>
                                          <p:spTgt spid="71"/>
                                        </p:tgtEl>
                                        <p:attrNameLst>
                                          <p:attrName>style.visibility</p:attrName>
                                        </p:attrNameLst>
                                      </p:cBhvr>
                                      <p:to>
                                        <p:strVal val="hidden"/>
                                      </p:to>
                                    </p:set>
                                  </p:childTnLst>
                                </p:cTn>
                              </p:par>
                              <p:par>
                                <p:cTn id="132" presetID="1" presetClass="exit" presetSubtype="0" fill="hold" grpId="0" nodeType="withEffect">
                                  <p:stCondLst>
                                    <p:cond delay="750"/>
                                  </p:stCondLst>
                                  <p:childTnLst>
                                    <p:set>
                                      <p:cBhvr>
                                        <p:cTn id="133" dur="1" fill="hold">
                                          <p:stCondLst>
                                            <p:cond delay="0"/>
                                          </p:stCondLst>
                                        </p:cTn>
                                        <p:tgtEl>
                                          <p:spTgt spid="73"/>
                                        </p:tgtEl>
                                        <p:attrNameLst>
                                          <p:attrName>style.visibility</p:attrName>
                                        </p:attrNameLst>
                                      </p:cBhvr>
                                      <p:to>
                                        <p:strVal val="hidden"/>
                                      </p:to>
                                    </p:set>
                                  </p:childTnLst>
                                </p:cTn>
                              </p:par>
                              <p:par>
                                <p:cTn id="134" presetID="1" presetClass="exit" presetSubtype="0" fill="hold" grpId="0" nodeType="withEffect">
                                  <p:stCondLst>
                                    <p:cond delay="750"/>
                                  </p:stCondLst>
                                  <p:childTnLst>
                                    <p:set>
                                      <p:cBhvr>
                                        <p:cTn id="135" dur="1" fill="hold">
                                          <p:stCondLst>
                                            <p:cond delay="0"/>
                                          </p:stCondLst>
                                        </p:cTn>
                                        <p:tgtEl>
                                          <p:spTgt spid="74"/>
                                        </p:tgtEl>
                                        <p:attrNameLst>
                                          <p:attrName>style.visibility</p:attrName>
                                        </p:attrNameLst>
                                      </p:cBhvr>
                                      <p:to>
                                        <p:strVal val="hidden"/>
                                      </p:to>
                                    </p:set>
                                  </p:childTnLst>
                                </p:cTn>
                              </p:par>
                              <p:par>
                                <p:cTn id="136" presetID="1" presetClass="exit" presetSubtype="0" fill="hold" grpId="0" nodeType="withEffect">
                                  <p:stCondLst>
                                    <p:cond delay="750"/>
                                  </p:stCondLst>
                                  <p:childTnLst>
                                    <p:set>
                                      <p:cBhvr>
                                        <p:cTn id="137" dur="1" fill="hold">
                                          <p:stCondLst>
                                            <p:cond delay="499"/>
                                          </p:stCondLst>
                                        </p:cTn>
                                        <p:tgtEl>
                                          <p:spTgt spid="78"/>
                                        </p:tgtEl>
                                        <p:attrNameLst>
                                          <p:attrName>style.visibility</p:attrName>
                                        </p:attrNameLst>
                                      </p:cBhvr>
                                      <p:to>
                                        <p:strVal val="hidden"/>
                                      </p:to>
                                    </p:set>
                                  </p:childTnLst>
                                </p:cTn>
                              </p:par>
                              <p:par>
                                <p:cTn id="138" presetID="1" presetClass="exit" presetSubtype="0" fill="hold" grpId="0" nodeType="withEffect">
                                  <p:stCondLst>
                                    <p:cond delay="750"/>
                                  </p:stCondLst>
                                  <p:childTnLst>
                                    <p:set>
                                      <p:cBhvr>
                                        <p:cTn id="139" dur="1" fill="hold">
                                          <p:stCondLst>
                                            <p:cond delay="0"/>
                                          </p:stCondLst>
                                        </p:cTn>
                                        <p:tgtEl>
                                          <p:spTgt spid="7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9" grpId="0"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2" grpId="0" animBg="1"/>
      <p:bldP spid="62"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3" grpId="0" animBg="1"/>
      <p:bldP spid="74" grpId="0" animBg="1"/>
      <p:bldP spid="78" grpId="0" animBg="1"/>
      <p:bldP spid="79" grpId="0" animBg="1"/>
      <p:bldP spid="2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706E60-3E48-410B-929B-CB6065CB7A07}"/>
              </a:ext>
            </a:extLst>
          </p:cNvPr>
          <p:cNvPicPr>
            <a:picLocks noChangeAspect="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21079" r="1"/>
          <a:stretch/>
        </p:blipFill>
        <p:spPr>
          <a:xfrm>
            <a:off x="2935702" y="1837903"/>
            <a:ext cx="4293221" cy="3931521"/>
          </a:xfrm>
          <a:prstGeom prst="rect">
            <a:avLst/>
          </a:prstGeom>
        </p:spPr>
      </p:pic>
      <p:sp>
        <p:nvSpPr>
          <p:cNvPr id="24" name="Rectangle 23">
            <a:extLst>
              <a:ext uri="{FF2B5EF4-FFF2-40B4-BE49-F238E27FC236}">
                <a16:creationId xmlns:a16="http://schemas.microsoft.com/office/drawing/2014/main" id="{AFE56D4F-D580-4B16-B610-56DC595489EA}"/>
              </a:ext>
            </a:extLst>
          </p:cNvPr>
          <p:cNvSpPr/>
          <p:nvPr/>
        </p:nvSpPr>
        <p:spPr>
          <a:xfrm>
            <a:off x="85725" y="0"/>
            <a:ext cx="12004675" cy="953326"/>
          </a:xfrm>
          <a:prstGeom prst="rect">
            <a:avLst/>
          </a:prstGeom>
          <a:blipFill dpi="0" rotWithShape="1">
            <a:blip r:embed="rId3">
              <a:lum bright="70000" contrast="-70000"/>
            </a:blip>
            <a:srcRect/>
            <a:tile tx="0" ty="0" sx="100000" sy="100000" flip="none" algn="tl"/>
          </a:blipFill>
          <a:ln w="212725"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8CB09DEA-1B43-4E49-AE3B-52B9D51D651C}"/>
              </a:ext>
            </a:extLst>
          </p:cNvPr>
          <p:cNvSpPr txBox="1">
            <a:spLocks/>
          </p:cNvSpPr>
          <p:nvPr/>
        </p:nvSpPr>
        <p:spPr>
          <a:xfrm>
            <a:off x="0" y="1088577"/>
            <a:ext cx="4644571" cy="533113"/>
          </a:xfrm>
          <a:prstGeom prst="rect">
            <a:avLst/>
          </a:prstGeom>
          <a:solidFill>
            <a:schemeClr val="accent5">
              <a:lumMod val="60000"/>
              <a:lumOff val="40000"/>
            </a:schemeClr>
          </a:solidFill>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highlight>
                  <a:srgbClr val="919A1E"/>
                </a:highlight>
              </a:rPr>
              <a:t> </a:t>
            </a:r>
            <a:br>
              <a:rPr lang="en-US" dirty="0">
                <a:solidFill>
                  <a:schemeClr val="bg1"/>
                </a:solidFill>
                <a:highlight>
                  <a:srgbClr val="919A1E"/>
                </a:highlight>
              </a:rPr>
            </a:br>
            <a:r>
              <a:rPr lang="en-US" sz="10700" dirty="0">
                <a:solidFill>
                  <a:schemeClr val="bg1"/>
                </a:solidFill>
              </a:rPr>
              <a:t>Serene</a:t>
            </a:r>
            <a:br>
              <a:rPr lang="en-US" dirty="0"/>
            </a:br>
            <a:endParaRPr lang="en-US" dirty="0"/>
          </a:p>
        </p:txBody>
      </p:sp>
      <p:pic>
        <p:nvPicPr>
          <p:cNvPr id="8" name="Picture 7">
            <a:extLst>
              <a:ext uri="{FF2B5EF4-FFF2-40B4-BE49-F238E27FC236}">
                <a16:creationId xmlns:a16="http://schemas.microsoft.com/office/drawing/2014/main" id="{0A87BE26-2CA8-4ECB-BCA9-2A94CCEA55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6405" y="-164508"/>
            <a:ext cx="1184980" cy="1184980"/>
          </a:xfrm>
          <a:prstGeom prst="rect">
            <a:avLst/>
          </a:prstGeom>
        </p:spPr>
      </p:pic>
      <p:pic>
        <p:nvPicPr>
          <p:cNvPr id="10" name="Picture 9">
            <a:extLst>
              <a:ext uri="{FF2B5EF4-FFF2-40B4-BE49-F238E27FC236}">
                <a16:creationId xmlns:a16="http://schemas.microsoft.com/office/drawing/2014/main" id="{EF62428D-4513-426C-A432-283734A277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4301" y="-638635"/>
            <a:ext cx="2853314" cy="2853314"/>
          </a:xfrm>
          <a:prstGeom prst="rect">
            <a:avLst/>
          </a:prstGeom>
        </p:spPr>
      </p:pic>
      <p:pic>
        <p:nvPicPr>
          <p:cNvPr id="12" name="Picture 11">
            <a:extLst>
              <a:ext uri="{FF2B5EF4-FFF2-40B4-BE49-F238E27FC236}">
                <a16:creationId xmlns:a16="http://schemas.microsoft.com/office/drawing/2014/main" id="{A7CF59B2-6FFC-43E1-867D-3D6307CFE7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9865" y="-265529"/>
            <a:ext cx="1938924" cy="1938924"/>
          </a:xfrm>
          <a:prstGeom prst="rect">
            <a:avLst/>
          </a:prstGeom>
        </p:spPr>
      </p:pic>
      <p:pic>
        <p:nvPicPr>
          <p:cNvPr id="14" name="Picture 13">
            <a:extLst>
              <a:ext uri="{FF2B5EF4-FFF2-40B4-BE49-F238E27FC236}">
                <a16:creationId xmlns:a16="http://schemas.microsoft.com/office/drawing/2014/main" id="{FAA36696-8B14-41B0-9847-F4B38B0B42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601" y="28995"/>
            <a:ext cx="885059" cy="885059"/>
          </a:xfrm>
          <a:prstGeom prst="rect">
            <a:avLst/>
          </a:prstGeom>
        </p:spPr>
      </p:pic>
      <p:pic>
        <p:nvPicPr>
          <p:cNvPr id="16" name="Picture 15">
            <a:extLst>
              <a:ext uri="{FF2B5EF4-FFF2-40B4-BE49-F238E27FC236}">
                <a16:creationId xmlns:a16="http://schemas.microsoft.com/office/drawing/2014/main" id="{8737B700-C336-49E1-949B-16995E2C96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1141" y="-265529"/>
            <a:ext cx="1938924" cy="1938924"/>
          </a:xfrm>
          <a:prstGeom prst="rect">
            <a:avLst/>
          </a:prstGeom>
        </p:spPr>
      </p:pic>
      <p:pic>
        <p:nvPicPr>
          <p:cNvPr id="18" name="Picture 17">
            <a:extLst>
              <a:ext uri="{FF2B5EF4-FFF2-40B4-BE49-F238E27FC236}">
                <a16:creationId xmlns:a16="http://schemas.microsoft.com/office/drawing/2014/main" id="{46FFD671-1961-4234-915F-3480F48475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33877" y="28995"/>
            <a:ext cx="885059" cy="885059"/>
          </a:xfrm>
          <a:prstGeom prst="rect">
            <a:avLst/>
          </a:prstGeom>
        </p:spPr>
      </p:pic>
      <p:pic>
        <p:nvPicPr>
          <p:cNvPr id="20" name="Picture 19">
            <a:extLst>
              <a:ext uri="{FF2B5EF4-FFF2-40B4-BE49-F238E27FC236}">
                <a16:creationId xmlns:a16="http://schemas.microsoft.com/office/drawing/2014/main" id="{E59271AA-C918-4524-B94E-FB0657E56A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32417" y="-265529"/>
            <a:ext cx="1938924" cy="1938924"/>
          </a:xfrm>
          <a:prstGeom prst="rect">
            <a:avLst/>
          </a:prstGeom>
        </p:spPr>
      </p:pic>
      <p:pic>
        <p:nvPicPr>
          <p:cNvPr id="22" name="Picture 21">
            <a:extLst>
              <a:ext uri="{FF2B5EF4-FFF2-40B4-BE49-F238E27FC236}">
                <a16:creationId xmlns:a16="http://schemas.microsoft.com/office/drawing/2014/main" id="{C96D1736-4B58-4A0E-99AD-BEC91850A3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35153" y="28995"/>
            <a:ext cx="885059" cy="885059"/>
          </a:xfrm>
          <a:prstGeom prst="rect">
            <a:avLst/>
          </a:prstGeom>
        </p:spPr>
      </p:pic>
      <p:pic>
        <p:nvPicPr>
          <p:cNvPr id="15" name="Picture 14">
            <a:extLst>
              <a:ext uri="{FF2B5EF4-FFF2-40B4-BE49-F238E27FC236}">
                <a16:creationId xmlns:a16="http://schemas.microsoft.com/office/drawing/2014/main" id="{E47BD278-30D8-432A-A4D8-2F1A5B3EACCB}"/>
              </a:ext>
            </a:extLst>
          </p:cNvPr>
          <p:cNvPicPr>
            <a:picLocks noChangeAspect="1"/>
          </p:cNvPicPr>
          <p:nvPr/>
        </p:nvPicPr>
        <p:blipFill>
          <a:blip r:embed="rId8">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42589" y="1837903"/>
            <a:ext cx="2693114" cy="3931520"/>
          </a:xfrm>
          <a:prstGeom prst="rect">
            <a:avLst/>
          </a:prstGeom>
        </p:spPr>
      </p:pic>
      <p:sp>
        <p:nvSpPr>
          <p:cNvPr id="17" name="Rectangle 1">
            <a:extLst>
              <a:ext uri="{FF2B5EF4-FFF2-40B4-BE49-F238E27FC236}">
                <a16:creationId xmlns:a16="http://schemas.microsoft.com/office/drawing/2014/main" id="{BB78C5A3-42C5-44D0-8C6C-1FD94534AB05}"/>
              </a:ext>
            </a:extLst>
          </p:cNvPr>
          <p:cNvSpPr>
            <a:spLocks noChangeArrowheads="1"/>
          </p:cNvSpPr>
          <p:nvPr/>
        </p:nvSpPr>
        <p:spPr bwMode="auto">
          <a:xfrm>
            <a:off x="7405080" y="1929522"/>
            <a:ext cx="4544331" cy="41197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en-US" sz="1400" i="1" dirty="0">
                <a:solidFill>
                  <a:srgbClr val="222222"/>
                </a:solidFill>
                <a:latin typeface="Google Sans"/>
              </a:rPr>
              <a:t>R</a:t>
            </a:r>
            <a:r>
              <a:rPr kumimoji="0" lang="fr-FR" altLang="en-US" sz="1400" b="0" i="1" u="none" strike="noStrike" cap="none" normalizeH="0" baseline="0" dirty="0">
                <a:ln>
                  <a:noFill/>
                </a:ln>
                <a:solidFill>
                  <a:srgbClr val="222222"/>
                </a:solidFill>
                <a:effectLst/>
                <a:latin typeface="Google Sans"/>
              </a:rPr>
              <a:t>appellons nous que, par le temps éphémère que nous avons  sur cette Terre, ce qui compte ce n'est pas la richesse, ni le statut, ni le pouvoir, ni la renommée, mais plutôt à quel point nous avons aimé et quel petit rôle nous avons joué dans la vie des autres pour les rendre mieux.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en-US" sz="1400" b="0" i="0" u="none" strike="noStrike" cap="none" normalizeH="0" baseline="0" dirty="0">
                <a:ln>
                  <a:noFill/>
                </a:ln>
                <a:solidFill>
                  <a:srgbClr val="222222"/>
                </a:solidFill>
                <a:effectLst/>
                <a:latin typeface="Google Sans"/>
              </a:rPr>
              <a:t>Barack Obama</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en-US" sz="1400" dirty="0">
              <a:solidFill>
                <a:srgbClr val="222222"/>
              </a:solidFill>
              <a:latin typeface="Google Sans"/>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en-US" dirty="0">
                <a:solidFill>
                  <a:srgbClr val="222222"/>
                </a:solidFill>
                <a:latin typeface="Google Sans"/>
              </a:rPr>
              <a:t>Serene est une activitée de Tai Chi qui se passe au soleil couchant, un moment de détente par une discipline douce où on canalise nos pensées et notre energie vers une pole de positivité. L’esprit est sereine, en symbiose avec la nature, on est posé avec des idées fraiches dans la tête. Être bien dans son corps. On redevient un avec sois même et on vit le présent! </a:t>
            </a:r>
            <a:endParaRPr lang="fr-FR" altLang="en-US" dirty="0">
              <a:latin typeface="Google San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en-US" sz="1400" b="0" i="0" u="none" strike="noStrike" cap="none" normalizeH="0" baseline="0" dirty="0">
              <a:ln>
                <a:noFill/>
              </a:ln>
              <a:solidFill>
                <a:schemeClr val="tx1"/>
              </a:solidFill>
              <a:effectLst/>
              <a:latin typeface="Google San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en-US"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007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anim calcmode="lin" valueType="num">
                                      <p:cBhvr>
                                        <p:cTn id="8" dur="750" fill="hold"/>
                                        <p:tgtEl>
                                          <p:spTgt spid="6"/>
                                        </p:tgtEl>
                                        <p:attrNameLst>
                                          <p:attrName>ppt_x</p:attrName>
                                        </p:attrNameLst>
                                      </p:cBhvr>
                                      <p:tavLst>
                                        <p:tav tm="0">
                                          <p:val>
                                            <p:strVal val="#ppt_x"/>
                                          </p:val>
                                        </p:tav>
                                        <p:tav tm="100000">
                                          <p:val>
                                            <p:strVal val="#ppt_x"/>
                                          </p:val>
                                        </p:tav>
                                      </p:tavLst>
                                    </p:anim>
                                    <p:anim calcmode="lin" valueType="num">
                                      <p:cBhvr>
                                        <p:cTn id="9" dur="7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2000"/>
            <a:lum/>
          </a:blip>
          <a:srcRect/>
          <a:stretch>
            <a:fillRect t="-21000" b="-21000"/>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B9C2764-2878-4E50-8CCE-AE928A66A476}"/>
              </a:ext>
            </a:extLst>
          </p:cNvPr>
          <p:cNvSpPr/>
          <p:nvPr/>
        </p:nvSpPr>
        <p:spPr>
          <a:xfrm>
            <a:off x="85725" y="0"/>
            <a:ext cx="12004675" cy="953326"/>
          </a:xfrm>
          <a:prstGeom prst="rect">
            <a:avLst/>
          </a:prstGeom>
          <a:blipFill dpi="0" rotWithShape="1">
            <a:blip r:embed="rId3">
              <a:lum bright="70000" contrast="-70000"/>
            </a:blip>
            <a:srcRect/>
            <a:tile tx="0" ty="0" sx="100000" sy="100000" flip="none" algn="tl"/>
          </a:blipFill>
          <a:ln w="212725"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2DE4C51-68AB-477E-9B77-46BC2504E1C2}"/>
              </a:ext>
            </a:extLst>
          </p:cNvPr>
          <p:cNvSpPr>
            <a:spLocks noGrp="1"/>
          </p:cNvSpPr>
          <p:nvPr>
            <p:ph type="title"/>
          </p:nvPr>
        </p:nvSpPr>
        <p:spPr>
          <a:xfrm>
            <a:off x="0" y="1088577"/>
            <a:ext cx="4644571" cy="533113"/>
          </a:xfrm>
          <a:solidFill>
            <a:schemeClr val="accent1">
              <a:lumMod val="50000"/>
            </a:schemeClr>
          </a:solidFill>
        </p:spPr>
        <p:txBody>
          <a:bodyPr>
            <a:normAutofit fontScale="90000"/>
          </a:bodyPr>
          <a:lstStyle/>
          <a:p>
            <a:pPr algn="ctr"/>
            <a:r>
              <a:rPr lang="en-US" sz="4400" dirty="0">
                <a:solidFill>
                  <a:schemeClr val="bg1"/>
                </a:solidFill>
                <a:highlight>
                  <a:srgbClr val="919A1E"/>
                </a:highlight>
              </a:rPr>
              <a:t> </a:t>
            </a:r>
            <a:br>
              <a:rPr lang="en-US" sz="4400" dirty="0">
                <a:solidFill>
                  <a:schemeClr val="bg1"/>
                </a:solidFill>
                <a:highlight>
                  <a:srgbClr val="919A1E"/>
                </a:highlight>
              </a:rPr>
            </a:br>
            <a:r>
              <a:rPr lang="en-US" sz="3100" dirty="0">
                <a:solidFill>
                  <a:schemeClr val="bg1"/>
                </a:solidFill>
              </a:rPr>
              <a:t>Conseil Tribal</a:t>
            </a:r>
            <a:br>
              <a:rPr lang="en-US" sz="4400" dirty="0"/>
            </a:br>
            <a:endParaRPr lang="en-US" dirty="0"/>
          </a:p>
        </p:txBody>
      </p:sp>
      <p:pic>
        <p:nvPicPr>
          <p:cNvPr id="8" name="Picture 7">
            <a:extLst>
              <a:ext uri="{FF2B5EF4-FFF2-40B4-BE49-F238E27FC236}">
                <a16:creationId xmlns:a16="http://schemas.microsoft.com/office/drawing/2014/main" id="{3032575B-8DBF-4F81-AA9D-39947A8EE1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6405" y="-164508"/>
            <a:ext cx="1184980" cy="1184980"/>
          </a:xfrm>
          <a:prstGeom prst="rect">
            <a:avLst/>
          </a:prstGeom>
        </p:spPr>
      </p:pic>
      <p:pic>
        <p:nvPicPr>
          <p:cNvPr id="10" name="Picture 9">
            <a:extLst>
              <a:ext uri="{FF2B5EF4-FFF2-40B4-BE49-F238E27FC236}">
                <a16:creationId xmlns:a16="http://schemas.microsoft.com/office/drawing/2014/main" id="{09F6BD4E-D9BE-42D7-BB7E-C706C63E3B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4301" y="-638635"/>
            <a:ext cx="2853314" cy="2853314"/>
          </a:xfrm>
          <a:prstGeom prst="rect">
            <a:avLst/>
          </a:prstGeom>
        </p:spPr>
      </p:pic>
      <p:pic>
        <p:nvPicPr>
          <p:cNvPr id="12" name="Picture 11">
            <a:extLst>
              <a:ext uri="{FF2B5EF4-FFF2-40B4-BE49-F238E27FC236}">
                <a16:creationId xmlns:a16="http://schemas.microsoft.com/office/drawing/2014/main" id="{7860E54B-1956-4A3B-BBC8-1D9DD2C028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9865" y="-265529"/>
            <a:ext cx="1938924" cy="1938924"/>
          </a:xfrm>
          <a:prstGeom prst="rect">
            <a:avLst/>
          </a:prstGeom>
        </p:spPr>
      </p:pic>
      <p:pic>
        <p:nvPicPr>
          <p:cNvPr id="14" name="Picture 13">
            <a:extLst>
              <a:ext uri="{FF2B5EF4-FFF2-40B4-BE49-F238E27FC236}">
                <a16:creationId xmlns:a16="http://schemas.microsoft.com/office/drawing/2014/main" id="{1A0C8823-1025-4D48-A27C-A4933C08A0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601" y="28995"/>
            <a:ext cx="885059" cy="885059"/>
          </a:xfrm>
          <a:prstGeom prst="rect">
            <a:avLst/>
          </a:prstGeom>
        </p:spPr>
      </p:pic>
      <p:pic>
        <p:nvPicPr>
          <p:cNvPr id="16" name="Picture 15">
            <a:extLst>
              <a:ext uri="{FF2B5EF4-FFF2-40B4-BE49-F238E27FC236}">
                <a16:creationId xmlns:a16="http://schemas.microsoft.com/office/drawing/2014/main" id="{48B802DC-D9DF-4465-B90F-633F7C80A7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1141" y="-265529"/>
            <a:ext cx="1938924" cy="1938924"/>
          </a:xfrm>
          <a:prstGeom prst="rect">
            <a:avLst/>
          </a:prstGeom>
        </p:spPr>
      </p:pic>
      <p:pic>
        <p:nvPicPr>
          <p:cNvPr id="18" name="Picture 17">
            <a:extLst>
              <a:ext uri="{FF2B5EF4-FFF2-40B4-BE49-F238E27FC236}">
                <a16:creationId xmlns:a16="http://schemas.microsoft.com/office/drawing/2014/main" id="{62E69A17-46E9-41BF-9154-C7A247F5C8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33877" y="28995"/>
            <a:ext cx="885059" cy="885059"/>
          </a:xfrm>
          <a:prstGeom prst="rect">
            <a:avLst/>
          </a:prstGeom>
        </p:spPr>
      </p:pic>
      <p:pic>
        <p:nvPicPr>
          <p:cNvPr id="20" name="Picture 19">
            <a:extLst>
              <a:ext uri="{FF2B5EF4-FFF2-40B4-BE49-F238E27FC236}">
                <a16:creationId xmlns:a16="http://schemas.microsoft.com/office/drawing/2014/main" id="{083E8F24-534A-4B0D-B4E0-88905D4E6E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32417" y="-265529"/>
            <a:ext cx="1938924" cy="1938924"/>
          </a:xfrm>
          <a:prstGeom prst="rect">
            <a:avLst/>
          </a:prstGeom>
        </p:spPr>
      </p:pic>
      <p:pic>
        <p:nvPicPr>
          <p:cNvPr id="22" name="Picture 21">
            <a:extLst>
              <a:ext uri="{FF2B5EF4-FFF2-40B4-BE49-F238E27FC236}">
                <a16:creationId xmlns:a16="http://schemas.microsoft.com/office/drawing/2014/main" id="{71D194FF-31ED-4C5E-A497-31F62FCDFA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35153" y="28995"/>
            <a:ext cx="885059" cy="885059"/>
          </a:xfrm>
          <a:prstGeom prst="rect">
            <a:avLst/>
          </a:prstGeom>
        </p:spPr>
      </p:pic>
      <p:pic>
        <p:nvPicPr>
          <p:cNvPr id="15" name="Picture 14">
            <a:extLst>
              <a:ext uri="{FF2B5EF4-FFF2-40B4-BE49-F238E27FC236}">
                <a16:creationId xmlns:a16="http://schemas.microsoft.com/office/drawing/2014/main" id="{E40106FC-EF24-4CB4-A4F3-DEBE30C00BD5}"/>
              </a:ext>
            </a:extLst>
          </p:cNvPr>
          <p:cNvPicPr>
            <a:picLocks noChangeAspect="1"/>
          </p:cNvPicPr>
          <p:nvPr/>
        </p:nvPicPr>
        <p:blipFill rotWithShape="1">
          <a:blip r:embed="rId8">
            <a:extLst>
              <a:ext uri="{28A0092B-C50C-407E-A947-70E740481C1C}">
                <a14:useLocalDpi xmlns:a14="http://schemas.microsoft.com/office/drawing/2010/main" val="0"/>
              </a:ext>
            </a:extLst>
          </a:blip>
          <a:srcRect l="15322" b="27810"/>
          <a:stretch/>
        </p:blipFill>
        <p:spPr>
          <a:xfrm>
            <a:off x="6912116" y="4433531"/>
            <a:ext cx="4952092" cy="2389685"/>
          </a:xfrm>
          <a:prstGeom prst="rect">
            <a:avLst/>
          </a:prstGeom>
        </p:spPr>
      </p:pic>
      <p:sp>
        <p:nvSpPr>
          <p:cNvPr id="3" name="Content Placeholder 2">
            <a:extLst>
              <a:ext uri="{FF2B5EF4-FFF2-40B4-BE49-F238E27FC236}">
                <a16:creationId xmlns:a16="http://schemas.microsoft.com/office/drawing/2014/main" id="{869076AC-1101-4DC7-81F3-E8C47AFAB8C6}"/>
              </a:ext>
            </a:extLst>
          </p:cNvPr>
          <p:cNvSpPr>
            <a:spLocks noGrp="1"/>
          </p:cNvSpPr>
          <p:nvPr>
            <p:ph idx="1"/>
          </p:nvPr>
        </p:nvSpPr>
        <p:spPr>
          <a:xfrm>
            <a:off x="7589781" y="2016423"/>
            <a:ext cx="3992827" cy="2091772"/>
          </a:xfrm>
        </p:spPr>
        <p:txBody>
          <a:bodyPr>
            <a:normAutofit fontScale="85000" lnSpcReduction="10000"/>
          </a:bodyPr>
          <a:lstStyle/>
          <a:p>
            <a:pPr marL="0" indent="0">
              <a:buNone/>
            </a:pPr>
            <a:r>
              <a:rPr lang="fr-FR" sz="1900" i="1" dirty="0">
                <a:solidFill>
                  <a:schemeClr val="accent1">
                    <a:lumMod val="50000"/>
                  </a:schemeClr>
                </a:solidFill>
              </a:rPr>
              <a:t>S'il n'y avait pas de nuit, nous n'apprécierions pas le jour, nous ne pourrions pas non plus voir les étoiles et l'immensité des cieux. Nous devons partager l'amer avec le sucré. Il y a un but divin dans les adversités que nous rencontrons chaque jour. Ils se préparent, ils purgent, ils purifient et ainsi ils bénissent.</a:t>
            </a:r>
          </a:p>
          <a:p>
            <a:pPr marL="0" indent="0">
              <a:buNone/>
            </a:pPr>
            <a:r>
              <a:rPr lang="en-US" sz="1900" dirty="0">
                <a:solidFill>
                  <a:schemeClr val="accent1">
                    <a:lumMod val="50000"/>
                  </a:schemeClr>
                </a:solidFill>
              </a:rPr>
              <a:t>James E. Faust</a:t>
            </a:r>
          </a:p>
          <a:p>
            <a:pPr marL="0" indent="0">
              <a:buNone/>
            </a:pPr>
            <a:endParaRPr lang="en-US" dirty="0"/>
          </a:p>
        </p:txBody>
      </p:sp>
      <p:sp>
        <p:nvSpPr>
          <p:cNvPr id="2" name="TextBox 1">
            <a:extLst>
              <a:ext uri="{FF2B5EF4-FFF2-40B4-BE49-F238E27FC236}">
                <a16:creationId xmlns:a16="http://schemas.microsoft.com/office/drawing/2014/main" id="{948893EB-22A8-4CE6-A815-31EAFB020800}"/>
              </a:ext>
            </a:extLst>
          </p:cNvPr>
          <p:cNvSpPr txBox="1"/>
          <p:nvPr/>
        </p:nvSpPr>
        <p:spPr>
          <a:xfrm>
            <a:off x="174441" y="4839698"/>
            <a:ext cx="6563143" cy="1754326"/>
          </a:xfrm>
          <a:prstGeom prst="rect">
            <a:avLst/>
          </a:prstGeom>
          <a:noFill/>
        </p:spPr>
        <p:txBody>
          <a:bodyPr wrap="square" rtlCol="0">
            <a:spAutoFit/>
          </a:bodyPr>
          <a:lstStyle/>
          <a:p>
            <a:pPr marL="0" indent="0">
              <a:buNone/>
            </a:pPr>
            <a:r>
              <a:rPr lang="en-US" dirty="0"/>
              <a:t>C’est l’heure du Conseil Tribal, </a:t>
            </a:r>
          </a:p>
          <a:p>
            <a:pPr marL="0" indent="0">
              <a:buNone/>
            </a:pPr>
            <a:r>
              <a:rPr lang="en-US" dirty="0"/>
              <a:t>place aux debats sur les moments forts </a:t>
            </a:r>
          </a:p>
          <a:p>
            <a:pPr marL="0" indent="0">
              <a:buNone/>
            </a:pPr>
            <a:r>
              <a:rPr lang="en-US" dirty="0"/>
              <a:t>la journée. Le présentateur annonce les nouveautés et parfois les éliminations. Jeux interactifs, quiz et devinettes.</a:t>
            </a:r>
          </a:p>
          <a:p>
            <a:r>
              <a:rPr lang="en-US" dirty="0"/>
              <a:t>Évènnements musicale le Samedi.</a:t>
            </a:r>
          </a:p>
          <a:p>
            <a:r>
              <a:rPr lang="en-US" dirty="0"/>
              <a:t>Le public peut participer sous réservation.</a:t>
            </a:r>
          </a:p>
        </p:txBody>
      </p:sp>
      <p:pic>
        <p:nvPicPr>
          <p:cNvPr id="13" name="Picture 12">
            <a:extLst>
              <a:ext uri="{FF2B5EF4-FFF2-40B4-BE49-F238E27FC236}">
                <a16:creationId xmlns:a16="http://schemas.microsoft.com/office/drawing/2014/main" id="{A90DD9B3-5783-4A5A-A29E-5FD22EFCEE6E}"/>
              </a:ext>
            </a:extLst>
          </p:cNvPr>
          <p:cNvPicPr>
            <a:picLocks noChangeAspect="1"/>
          </p:cNvPicPr>
          <p:nvPr/>
        </p:nvPicPr>
        <p:blipFill rotWithShape="1">
          <a:blip r:embed="rId9">
            <a:extLst>
              <a:ext uri="{28A0092B-C50C-407E-A947-70E740481C1C}">
                <a14:useLocalDpi xmlns:a14="http://schemas.microsoft.com/office/drawing/2010/main" val="0"/>
              </a:ext>
            </a:extLst>
          </a:blip>
          <a:srcRect l="12710" b="7521"/>
          <a:stretch/>
        </p:blipFill>
        <p:spPr>
          <a:xfrm>
            <a:off x="174441" y="1808646"/>
            <a:ext cx="4645841" cy="2704339"/>
          </a:xfrm>
          <a:prstGeom prst="rect">
            <a:avLst/>
          </a:prstGeom>
        </p:spPr>
      </p:pic>
      <p:pic>
        <p:nvPicPr>
          <p:cNvPr id="23" name="Picture 22">
            <a:extLst>
              <a:ext uri="{FF2B5EF4-FFF2-40B4-BE49-F238E27FC236}">
                <a16:creationId xmlns:a16="http://schemas.microsoft.com/office/drawing/2014/main" id="{6F6569F3-2664-460B-81FA-450EBCD70E5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27158" y="3380498"/>
            <a:ext cx="3214282" cy="1675240"/>
          </a:xfrm>
          <a:prstGeom prst="rect">
            <a:avLst/>
          </a:prstGeom>
        </p:spPr>
      </p:pic>
      <p:pic>
        <p:nvPicPr>
          <p:cNvPr id="32" name="Picture 31">
            <a:extLst>
              <a:ext uri="{FF2B5EF4-FFF2-40B4-BE49-F238E27FC236}">
                <a16:creationId xmlns:a16="http://schemas.microsoft.com/office/drawing/2014/main" id="{303DEA53-F6F2-4A2D-90C8-FFC7C26B47E0}"/>
              </a:ext>
            </a:extLst>
          </p:cNvPr>
          <p:cNvPicPr>
            <a:picLocks noChangeAspect="1"/>
          </p:cNvPicPr>
          <p:nvPr/>
        </p:nvPicPr>
        <p:blipFill rotWithShape="1">
          <a:blip r:embed="rId11">
            <a:extLst>
              <a:ext uri="{28A0092B-C50C-407E-A947-70E740481C1C}">
                <a14:useLocalDpi xmlns:a14="http://schemas.microsoft.com/office/drawing/2010/main" val="0"/>
              </a:ext>
            </a:extLst>
          </a:blip>
          <a:srcRect r="26068"/>
          <a:stretch/>
        </p:blipFill>
        <p:spPr>
          <a:xfrm>
            <a:off x="4518468" y="1693572"/>
            <a:ext cx="2720113" cy="1917248"/>
          </a:xfrm>
          <a:prstGeom prst="rect">
            <a:avLst/>
          </a:prstGeom>
        </p:spPr>
      </p:pic>
    </p:spTree>
    <p:extLst>
      <p:ext uri="{BB962C8B-B14F-4D97-AF65-F5344CB8AC3E}">
        <p14:creationId xmlns:p14="http://schemas.microsoft.com/office/powerpoint/2010/main" val="3917802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path" presetSubtype="0" accel="50000" decel="50000" fill="hold" nodeType="withEffect">
                                  <p:stCondLst>
                                    <p:cond delay="0"/>
                                  </p:stCondLst>
                                  <p:childTnLst>
                                    <p:animMotion origin="layout" path="M 0.25169 0.38843 L 3.75E-6 -3.7037E-6 " pathEditMode="relative" rAng="0" ptsTypes="AA">
                                      <p:cBhvr>
                                        <p:cTn id="6" dur="2000" fill="hold"/>
                                        <p:tgtEl>
                                          <p:spTgt spid="15"/>
                                        </p:tgtEl>
                                        <p:attrNameLst>
                                          <p:attrName>ppt_x</p:attrName>
                                          <p:attrName>ppt_y</p:attrName>
                                        </p:attrNameLst>
                                      </p:cBhvr>
                                      <p:rCtr x="-12591" y="-19421"/>
                                    </p:animMotion>
                                  </p:childTnLst>
                                </p:cTn>
                              </p:par>
                              <p:par>
                                <p:cTn id="7" presetID="42"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750"/>
                                        <p:tgtEl>
                                          <p:spTgt spid="6"/>
                                        </p:tgtEl>
                                      </p:cBhvr>
                                    </p:animEffect>
                                    <p:anim calcmode="lin" valueType="num">
                                      <p:cBhvr>
                                        <p:cTn id="10" dur="750" fill="hold"/>
                                        <p:tgtEl>
                                          <p:spTgt spid="6"/>
                                        </p:tgtEl>
                                        <p:attrNameLst>
                                          <p:attrName>ppt_x</p:attrName>
                                        </p:attrNameLst>
                                      </p:cBhvr>
                                      <p:tavLst>
                                        <p:tav tm="0">
                                          <p:val>
                                            <p:strVal val="#ppt_x"/>
                                          </p:val>
                                        </p:tav>
                                        <p:tav tm="100000">
                                          <p:val>
                                            <p:strVal val="#ppt_x"/>
                                          </p:val>
                                        </p:tav>
                                      </p:tavLst>
                                    </p:anim>
                                    <p:anim calcmode="lin" valueType="num">
                                      <p:cBhvr>
                                        <p:cTn id="11" dur="7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426412D-E8E9-4554-AB31-83EB3A60F5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4301" y="-638635"/>
            <a:ext cx="2853314" cy="2853314"/>
          </a:xfrm>
          <a:prstGeom prst="rect">
            <a:avLst/>
          </a:prstGeom>
        </p:spPr>
      </p:pic>
      <p:sp>
        <p:nvSpPr>
          <p:cNvPr id="24" name="Rectangle 23">
            <a:extLst>
              <a:ext uri="{FF2B5EF4-FFF2-40B4-BE49-F238E27FC236}">
                <a16:creationId xmlns:a16="http://schemas.microsoft.com/office/drawing/2014/main" id="{AB2F5AB8-D9D0-4C75-89A7-44E02D9769DF}"/>
              </a:ext>
            </a:extLst>
          </p:cNvPr>
          <p:cNvSpPr/>
          <p:nvPr/>
        </p:nvSpPr>
        <p:spPr>
          <a:xfrm>
            <a:off x="85725" y="0"/>
            <a:ext cx="12004675" cy="953326"/>
          </a:xfrm>
          <a:prstGeom prst="rect">
            <a:avLst/>
          </a:prstGeom>
          <a:blipFill dpi="0" rotWithShape="1">
            <a:blip r:embed="rId3">
              <a:lum bright="70000" contrast="-70000"/>
            </a:blip>
            <a:srcRect/>
            <a:tile tx="0" ty="0" sx="100000" sy="100000" flip="none" algn="tl"/>
          </a:blipFill>
          <a:ln w="212725"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BC2F913-1AA9-4467-BBD3-739F06CED704}"/>
              </a:ext>
            </a:extLst>
          </p:cNvPr>
          <p:cNvSpPr txBox="1"/>
          <p:nvPr/>
        </p:nvSpPr>
        <p:spPr>
          <a:xfrm>
            <a:off x="59770" y="1184980"/>
            <a:ext cx="12030630" cy="7632859"/>
          </a:xfrm>
          <a:prstGeom prst="rect">
            <a:avLst/>
          </a:prstGeom>
          <a:noFill/>
        </p:spPr>
        <p:txBody>
          <a:bodyPr wrap="square" rtlCol="0">
            <a:spAutoFit/>
          </a:bodyPr>
          <a:lstStyle/>
          <a:p>
            <a:r>
              <a:rPr lang="en-US" b="1" dirty="0"/>
              <a:t>LA VENTE DE L’ÉSPACE VISUEL</a:t>
            </a:r>
          </a:p>
          <a:p>
            <a:r>
              <a:rPr lang="fr-FR" sz="1600" b="1" dirty="0"/>
              <a:t>Phase 1</a:t>
            </a:r>
            <a:r>
              <a:rPr lang="fr-FR" sz="1600" dirty="0"/>
              <a:t>, Les émissions sont diffusées sur les réseaux sociaux tel que Facebook, YouTube et Instagram où l’espace visuel sera vendue. </a:t>
            </a:r>
          </a:p>
          <a:p>
            <a:r>
              <a:rPr lang="en-US" sz="1600" dirty="0"/>
              <a:t>La vente d’espace visuel sur nos programmes se fait sous forme de sponsorship. On entreprend une série de visite auprès de tous les commerçants de l'île, toutes les entreprises qui font usage ou qui nécessite du marketing et pub télé. On vend un plan de diffusion de leurs produits comme publicitées sur les émissions d’Island Tribes Challenges. </a:t>
            </a:r>
          </a:p>
          <a:p>
            <a:r>
              <a:rPr lang="en-US" sz="1600" dirty="0"/>
              <a:t>En échange d’un apport financier, il est offert aux sponsors un espace visuel pour diffuser la pub de leurs produits à certains moments pendant la durée des émissions pour une période de temps determinée par un contrat décrivant les accords est conditions ainsi que les montants et dates agrées du débuts et de fin des diffusions. </a:t>
            </a:r>
          </a:p>
          <a:p>
            <a:r>
              <a:rPr lang="en-US" sz="2000" b="1" u="sng" dirty="0"/>
              <a:t>Liste de packages Pub</a:t>
            </a:r>
            <a:endParaRPr lang="en-US" sz="2000" b="1" dirty="0"/>
          </a:p>
          <a:p>
            <a:r>
              <a:rPr lang="en-US" sz="1600" b="1" dirty="0"/>
              <a:t>Pub Banners </a:t>
            </a:r>
            <a:r>
              <a:rPr lang="en-US" sz="1600" dirty="0"/>
              <a:t>est une petite pub sans audio, diffusée au bas de l’écran pour une courte durée de 10</a:t>
            </a:r>
          </a:p>
          <a:p>
            <a:r>
              <a:rPr lang="en-US" sz="1600" dirty="0"/>
              <a:t>secondes. Moins côuteuse à la réalisation et la vente, cette options sera présentée aux petites entreprises.</a:t>
            </a:r>
          </a:p>
          <a:p>
            <a:r>
              <a:rPr lang="en-US" sz="1600" b="1" dirty="0"/>
              <a:t>Pub toute écran </a:t>
            </a:r>
            <a:r>
              <a:rPr lang="en-US" sz="1600" dirty="0"/>
              <a:t>est en 2 versions: </a:t>
            </a:r>
          </a:p>
          <a:p>
            <a:r>
              <a:rPr lang="en-US" sz="1600" dirty="0"/>
              <a:t>(1) comme une flash pub de 8 secondes qui couvre la majorité de </a:t>
            </a:r>
          </a:p>
          <a:p>
            <a:r>
              <a:rPr lang="en-US" sz="1600" dirty="0"/>
              <a:t>l’écran mais on entend toujours le son de notre programe.</a:t>
            </a:r>
          </a:p>
          <a:p>
            <a:r>
              <a:rPr lang="en-US" sz="1600" dirty="0"/>
              <a:t>(2) la pub traditionelle telle que nous connaîssons avec le son et d’une durée approximative de 30 </a:t>
            </a:r>
          </a:p>
          <a:p>
            <a:r>
              <a:rPr lang="en-US" sz="1600" dirty="0"/>
              <a:t>secondes a 1 minute.</a:t>
            </a:r>
          </a:p>
          <a:p>
            <a:endParaRPr lang="en-US" sz="1600" dirty="0"/>
          </a:p>
          <a:p>
            <a:r>
              <a:rPr lang="fr-FR" sz="1600" b="1" dirty="0"/>
              <a:t>Phase 2</a:t>
            </a:r>
            <a:r>
              <a:rPr lang="fr-FR" sz="1600" dirty="0"/>
              <a:t>, Les programmes sont vendus à des chaines de télévision couvrant l’île Maurice au début pour s’épanouir vers d’autres îles de la région</a:t>
            </a:r>
          </a:p>
          <a:p>
            <a:r>
              <a:rPr lang="fr-FR" sz="1600" dirty="0"/>
              <a:t>comme La Réunion, Madagascar, Les Seychelles.. .</a:t>
            </a:r>
          </a:p>
          <a:p>
            <a:endParaRPr lang="fr-FR" sz="1600" dirty="0"/>
          </a:p>
          <a:p>
            <a:r>
              <a:rPr lang="en-US" sz="1600" dirty="0"/>
              <a:t>On assure la réalisation des pubs pour les clients, c’est une activitée considéré par la production et qui contribue aux rentabilités</a:t>
            </a:r>
          </a:p>
          <a:p>
            <a:r>
              <a:rPr lang="en-US" sz="1600" dirty="0"/>
              <a:t>On loue les jeux après les tournages avec les compagnies pour leurs évènnements de team building.</a:t>
            </a:r>
          </a:p>
          <a:p>
            <a:endParaRPr lang="en-US" sz="1600" dirty="0"/>
          </a:p>
          <a:p>
            <a:endParaRPr lang="en-US" sz="1600" dirty="0"/>
          </a:p>
          <a:p>
            <a:endParaRPr lang="en-US" sz="2000" dirty="0"/>
          </a:p>
          <a:p>
            <a:endParaRPr lang="en-US" sz="2000" b="1" dirty="0"/>
          </a:p>
          <a:p>
            <a:endParaRPr lang="en-US" sz="2000" b="1" dirty="0"/>
          </a:p>
          <a:p>
            <a:endParaRPr lang="en-US" sz="2000" b="1" dirty="0"/>
          </a:p>
          <a:p>
            <a:endParaRPr lang="en-US" sz="2000" b="1" dirty="0"/>
          </a:p>
        </p:txBody>
      </p:sp>
      <p:pic>
        <p:nvPicPr>
          <p:cNvPr id="5" name="Picture 4">
            <a:extLst>
              <a:ext uri="{FF2B5EF4-FFF2-40B4-BE49-F238E27FC236}">
                <a16:creationId xmlns:a16="http://schemas.microsoft.com/office/drawing/2014/main" id="{028A7A67-6CC5-4691-9A0C-ED00984844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6405" y="-164508"/>
            <a:ext cx="1184980" cy="1184980"/>
          </a:xfrm>
          <a:prstGeom prst="rect">
            <a:avLst/>
          </a:prstGeom>
        </p:spPr>
      </p:pic>
      <p:pic>
        <p:nvPicPr>
          <p:cNvPr id="10" name="Picture 9">
            <a:extLst>
              <a:ext uri="{FF2B5EF4-FFF2-40B4-BE49-F238E27FC236}">
                <a16:creationId xmlns:a16="http://schemas.microsoft.com/office/drawing/2014/main" id="{3E25A029-5D3F-475C-B41B-BD00009BF0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421" y="-265529"/>
            <a:ext cx="1938924" cy="1938924"/>
          </a:xfrm>
          <a:prstGeom prst="rect">
            <a:avLst/>
          </a:prstGeom>
        </p:spPr>
      </p:pic>
      <p:pic>
        <p:nvPicPr>
          <p:cNvPr id="14" name="Picture 13">
            <a:extLst>
              <a:ext uri="{FF2B5EF4-FFF2-40B4-BE49-F238E27FC236}">
                <a16:creationId xmlns:a16="http://schemas.microsoft.com/office/drawing/2014/main" id="{70F00230-B2D7-4680-8D58-5408580073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601" y="28995"/>
            <a:ext cx="885059" cy="885059"/>
          </a:xfrm>
          <a:prstGeom prst="rect">
            <a:avLst/>
          </a:prstGeom>
        </p:spPr>
      </p:pic>
      <p:pic>
        <p:nvPicPr>
          <p:cNvPr id="16" name="Picture 15">
            <a:extLst>
              <a:ext uri="{FF2B5EF4-FFF2-40B4-BE49-F238E27FC236}">
                <a16:creationId xmlns:a16="http://schemas.microsoft.com/office/drawing/2014/main" id="{F2160D5C-E04A-44A0-BEC8-91F4178F92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1141" y="-265529"/>
            <a:ext cx="1938924" cy="1938924"/>
          </a:xfrm>
          <a:prstGeom prst="rect">
            <a:avLst/>
          </a:prstGeom>
        </p:spPr>
      </p:pic>
      <p:pic>
        <p:nvPicPr>
          <p:cNvPr id="18" name="Picture 17">
            <a:extLst>
              <a:ext uri="{FF2B5EF4-FFF2-40B4-BE49-F238E27FC236}">
                <a16:creationId xmlns:a16="http://schemas.microsoft.com/office/drawing/2014/main" id="{E11D425D-CA5D-4E53-B011-A0A16085FA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33877" y="28995"/>
            <a:ext cx="885059" cy="885059"/>
          </a:xfrm>
          <a:prstGeom prst="rect">
            <a:avLst/>
          </a:prstGeom>
        </p:spPr>
      </p:pic>
      <p:pic>
        <p:nvPicPr>
          <p:cNvPr id="20" name="Picture 19">
            <a:extLst>
              <a:ext uri="{FF2B5EF4-FFF2-40B4-BE49-F238E27FC236}">
                <a16:creationId xmlns:a16="http://schemas.microsoft.com/office/drawing/2014/main" id="{6A0063C1-D29E-4C56-A913-D32950FEA3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2417" y="-265529"/>
            <a:ext cx="1938924" cy="1938924"/>
          </a:xfrm>
          <a:prstGeom prst="rect">
            <a:avLst/>
          </a:prstGeom>
        </p:spPr>
      </p:pic>
      <p:pic>
        <p:nvPicPr>
          <p:cNvPr id="22" name="Picture 21">
            <a:extLst>
              <a:ext uri="{FF2B5EF4-FFF2-40B4-BE49-F238E27FC236}">
                <a16:creationId xmlns:a16="http://schemas.microsoft.com/office/drawing/2014/main" id="{379C42A5-3FDC-4123-9659-4929EF0B19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5153" y="28995"/>
            <a:ext cx="885059" cy="885059"/>
          </a:xfrm>
          <a:prstGeom prst="rect">
            <a:avLst/>
          </a:prstGeom>
        </p:spPr>
      </p:pic>
      <p:sp>
        <p:nvSpPr>
          <p:cNvPr id="2" name="TextBox 1">
            <a:extLst>
              <a:ext uri="{FF2B5EF4-FFF2-40B4-BE49-F238E27FC236}">
                <a16:creationId xmlns:a16="http://schemas.microsoft.com/office/drawing/2014/main" id="{278B6CE5-18EC-4693-B99E-F62FCB48B03B}"/>
              </a:ext>
            </a:extLst>
          </p:cNvPr>
          <p:cNvSpPr txBox="1"/>
          <p:nvPr/>
        </p:nvSpPr>
        <p:spPr>
          <a:xfrm>
            <a:off x="0" y="525234"/>
            <a:ext cx="4253899" cy="461665"/>
          </a:xfrm>
          <a:prstGeom prst="rect">
            <a:avLst/>
          </a:prstGeom>
          <a:solidFill>
            <a:srgbClr val="919A1E"/>
          </a:solidFill>
        </p:spPr>
        <p:txBody>
          <a:bodyPr wrap="square" rtlCol="0">
            <a:spAutoFit/>
          </a:bodyPr>
          <a:lstStyle/>
          <a:p>
            <a:pPr algn="ctr"/>
            <a:r>
              <a:rPr lang="en-US" sz="2400" dirty="0">
                <a:solidFill>
                  <a:schemeClr val="bg1"/>
                </a:solidFill>
              </a:rPr>
              <a:t>Strategies de ventes </a:t>
            </a:r>
            <a:r>
              <a:rPr lang="en-US" sz="2400" dirty="0">
                <a:solidFill>
                  <a:srgbClr val="919A1E"/>
                </a:solidFill>
              </a:rPr>
              <a:t> </a:t>
            </a:r>
          </a:p>
        </p:txBody>
      </p:sp>
      <p:pic>
        <p:nvPicPr>
          <p:cNvPr id="3" name="Picture 2">
            <a:extLst>
              <a:ext uri="{FF2B5EF4-FFF2-40B4-BE49-F238E27FC236}">
                <a16:creationId xmlns:a16="http://schemas.microsoft.com/office/drawing/2014/main" id="{D49DB291-DAF9-4E2F-BE7A-2E3578FD9B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9221" y="-707455"/>
            <a:ext cx="2853314" cy="2853314"/>
          </a:xfrm>
          <a:prstGeom prst="rect">
            <a:avLst/>
          </a:prstGeom>
        </p:spPr>
      </p:pic>
    </p:spTree>
    <p:extLst>
      <p:ext uri="{BB962C8B-B14F-4D97-AF65-F5344CB8AC3E}">
        <p14:creationId xmlns:p14="http://schemas.microsoft.com/office/powerpoint/2010/main" val="2187594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t="-21000" b="-21000"/>
          </a:stretch>
        </a:blip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611091F3-46BA-4B6F-AE89-17AAD22D77A0}"/>
              </a:ext>
            </a:extLst>
          </p:cNvPr>
          <p:cNvSpPr/>
          <p:nvPr/>
        </p:nvSpPr>
        <p:spPr>
          <a:xfrm>
            <a:off x="85725" y="0"/>
            <a:ext cx="12004675" cy="953326"/>
          </a:xfrm>
          <a:prstGeom prst="rect">
            <a:avLst/>
          </a:prstGeom>
          <a:blipFill dpi="0" rotWithShape="1">
            <a:blip r:embed="rId4">
              <a:lum bright="70000" contrast="-70000"/>
            </a:blip>
            <a:srcRect/>
            <a:tile tx="0" ty="0" sx="100000" sy="100000" flip="none" algn="tl"/>
          </a:blipFill>
          <a:ln w="212725"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7303432-8401-46DF-8EEF-9BAAB11117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6405" y="-164508"/>
            <a:ext cx="1184980" cy="1184980"/>
          </a:xfrm>
          <a:prstGeom prst="rect">
            <a:avLst/>
          </a:prstGeom>
        </p:spPr>
      </p:pic>
      <p:pic>
        <p:nvPicPr>
          <p:cNvPr id="7" name="Picture 6">
            <a:extLst>
              <a:ext uri="{FF2B5EF4-FFF2-40B4-BE49-F238E27FC236}">
                <a16:creationId xmlns:a16="http://schemas.microsoft.com/office/drawing/2014/main" id="{5B069F03-16D5-4E13-B913-57E728F9C5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24301" y="-638635"/>
            <a:ext cx="2853314" cy="2853314"/>
          </a:xfrm>
          <a:prstGeom prst="rect">
            <a:avLst/>
          </a:prstGeom>
        </p:spPr>
      </p:pic>
      <p:pic>
        <p:nvPicPr>
          <p:cNvPr id="11" name="Picture 10">
            <a:extLst>
              <a:ext uri="{FF2B5EF4-FFF2-40B4-BE49-F238E27FC236}">
                <a16:creationId xmlns:a16="http://schemas.microsoft.com/office/drawing/2014/main" id="{EDFA9FDB-6DDD-48E1-8BE9-1382C78A92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9865" y="-265529"/>
            <a:ext cx="1938924" cy="1938924"/>
          </a:xfrm>
          <a:prstGeom prst="rect">
            <a:avLst/>
          </a:prstGeom>
        </p:spPr>
      </p:pic>
      <p:pic>
        <p:nvPicPr>
          <p:cNvPr id="13" name="Picture 12">
            <a:extLst>
              <a:ext uri="{FF2B5EF4-FFF2-40B4-BE49-F238E27FC236}">
                <a16:creationId xmlns:a16="http://schemas.microsoft.com/office/drawing/2014/main" id="{8070CF6C-9A4B-4C42-BDB4-D97076BD1EA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2601" y="28995"/>
            <a:ext cx="885059" cy="885059"/>
          </a:xfrm>
          <a:prstGeom prst="rect">
            <a:avLst/>
          </a:prstGeom>
        </p:spPr>
      </p:pic>
      <p:pic>
        <p:nvPicPr>
          <p:cNvPr id="15" name="Picture 14">
            <a:extLst>
              <a:ext uri="{FF2B5EF4-FFF2-40B4-BE49-F238E27FC236}">
                <a16:creationId xmlns:a16="http://schemas.microsoft.com/office/drawing/2014/main" id="{9B036C38-E0D4-4AAA-A774-483CFD8865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31141" y="-265529"/>
            <a:ext cx="1938924" cy="1938924"/>
          </a:xfrm>
          <a:prstGeom prst="rect">
            <a:avLst/>
          </a:prstGeom>
        </p:spPr>
      </p:pic>
      <p:pic>
        <p:nvPicPr>
          <p:cNvPr id="17" name="Picture 16">
            <a:extLst>
              <a:ext uri="{FF2B5EF4-FFF2-40B4-BE49-F238E27FC236}">
                <a16:creationId xmlns:a16="http://schemas.microsoft.com/office/drawing/2014/main" id="{5264F86B-BEB3-42EE-9B5E-BD960ABA1A3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33877" y="28995"/>
            <a:ext cx="885059" cy="885059"/>
          </a:xfrm>
          <a:prstGeom prst="rect">
            <a:avLst/>
          </a:prstGeom>
        </p:spPr>
      </p:pic>
      <p:pic>
        <p:nvPicPr>
          <p:cNvPr id="19" name="Picture 18">
            <a:extLst>
              <a:ext uri="{FF2B5EF4-FFF2-40B4-BE49-F238E27FC236}">
                <a16:creationId xmlns:a16="http://schemas.microsoft.com/office/drawing/2014/main" id="{714BD5D8-1A90-4A79-B1E5-92EE4B08C3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32417" y="-265529"/>
            <a:ext cx="1938924" cy="1938924"/>
          </a:xfrm>
          <a:prstGeom prst="rect">
            <a:avLst/>
          </a:prstGeom>
        </p:spPr>
      </p:pic>
      <p:pic>
        <p:nvPicPr>
          <p:cNvPr id="21" name="Picture 20">
            <a:extLst>
              <a:ext uri="{FF2B5EF4-FFF2-40B4-BE49-F238E27FC236}">
                <a16:creationId xmlns:a16="http://schemas.microsoft.com/office/drawing/2014/main" id="{D4679A51-5343-4A9D-9AD8-BA97D190AF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35153" y="28995"/>
            <a:ext cx="885059" cy="885059"/>
          </a:xfrm>
          <a:prstGeom prst="rect">
            <a:avLst/>
          </a:prstGeom>
        </p:spPr>
      </p:pic>
      <p:sp>
        <p:nvSpPr>
          <p:cNvPr id="3" name="Rectangle 2">
            <a:extLst>
              <a:ext uri="{FF2B5EF4-FFF2-40B4-BE49-F238E27FC236}">
                <a16:creationId xmlns:a16="http://schemas.microsoft.com/office/drawing/2014/main" id="{03DE3B54-EDAC-4C6D-AB86-2B73EF80160B}"/>
              </a:ext>
            </a:extLst>
          </p:cNvPr>
          <p:cNvSpPr/>
          <p:nvPr/>
        </p:nvSpPr>
        <p:spPr>
          <a:xfrm>
            <a:off x="0" y="1027344"/>
            <a:ext cx="3618935" cy="461665"/>
          </a:xfrm>
          <a:prstGeom prst="rect">
            <a:avLst/>
          </a:prstGeom>
          <a:solidFill>
            <a:srgbClr val="919A1E"/>
          </a:solidFill>
        </p:spPr>
        <p:txBody>
          <a:bodyPr wrap="square">
            <a:spAutoFit/>
          </a:bodyPr>
          <a:lstStyle/>
          <a:p>
            <a:pPr algn="ctr"/>
            <a:r>
              <a:rPr lang="en-US" sz="2400" b="1" dirty="0">
                <a:solidFill>
                  <a:schemeClr val="bg1"/>
                </a:solidFill>
              </a:rPr>
              <a:t>Communication</a:t>
            </a:r>
          </a:p>
        </p:txBody>
      </p:sp>
      <p:sp>
        <p:nvSpPr>
          <p:cNvPr id="16" name="TextBox 15">
            <a:extLst>
              <a:ext uri="{FF2B5EF4-FFF2-40B4-BE49-F238E27FC236}">
                <a16:creationId xmlns:a16="http://schemas.microsoft.com/office/drawing/2014/main" id="{C212029B-CD5B-4740-B3EE-925536B794A4}"/>
              </a:ext>
            </a:extLst>
          </p:cNvPr>
          <p:cNvSpPr txBox="1"/>
          <p:nvPr/>
        </p:nvSpPr>
        <p:spPr>
          <a:xfrm>
            <a:off x="-2094271" y="-14217445"/>
            <a:ext cx="15810271" cy="5755422"/>
          </a:xfrm>
          <a:prstGeom prst="rect">
            <a:avLst/>
          </a:prstGeom>
          <a:noFill/>
        </p:spPr>
        <p:txBody>
          <a:bodyPr wrap="square">
            <a:spAutoFit/>
          </a:bodyPr>
          <a:lstStyle/>
          <a:p>
            <a:r>
              <a:rPr lang="fr-FR" sz="1400" dirty="0"/>
              <a:t>Avoir plusieurs comptes sociaux, animer sa communauté, avoir une stratégie de contenu pertinente, savoir programmer ses posts au bon moment, gagner en référencement naturel, créer des alertes de curation, conforter la fidélisation des internautes.</a:t>
            </a:r>
          </a:p>
          <a:p>
            <a:r>
              <a:rPr lang="fr-FR" sz="1400" dirty="0"/>
              <a:t>Il faut ensuite définir une stratégie éditoriale et une stratégie marketing de communication digitale spécifique en lien avec vos objectifs a court et long terme.</a:t>
            </a:r>
          </a:p>
          <a:p>
            <a:r>
              <a:rPr lang="fr-FR" sz="1400" dirty="0"/>
              <a:t>Le site internet est le pilier de base. Animer une communauté et les différentes pages de réseaux sociaux à pour but unique de ramener du trafic vers votre site, attirer des clients potentiels et mettre en place une stratégie d’inbound marketing efficace.</a:t>
            </a:r>
          </a:p>
          <a:p>
            <a:r>
              <a:rPr lang="fr-FR" sz="1400" dirty="0"/>
              <a:t>Mais gérer vos réseaux sociaux c’est aussi augmenter votre présence sur le web, fédérer votre communauté, gérer votre e-réputation et la réputation de la marque.</a:t>
            </a:r>
          </a:p>
          <a:p>
            <a:r>
              <a:rPr lang="fr-FR" sz="1400" dirty="0"/>
              <a:t>Chaque objectif représente un budget. Pour gérer vos réseaux sociaux, il est également très important de le définir en amont de toute stratégie. Une agence « social média » ou un cabinet de conseil en stratégie digitale saura vous aider à le déterminer et notamment concernant les campagnes publicitaires payantes.</a:t>
            </a:r>
          </a:p>
          <a:p>
            <a:r>
              <a:rPr lang="fr-FR" sz="1400" dirty="0"/>
              <a:t>Celles-ci peuvent en effet s’avérer très efficaces quant à améliorer la présence de votre marque, améliorer votre réputation, engager la communauté, générer du trafic sur votre site, fidéliser vos clients.</a:t>
            </a:r>
          </a:p>
          <a:p>
            <a:r>
              <a:rPr lang="fr-FR" sz="1400" dirty="0"/>
              <a:t>Facebook est longtemps resté un social média dit « familial ». Mais les entreprises ont bien compris et notamment avec le Facebook Ads qu’il est devenu important de l’utiliser. Facebook Ads vous permettra d’apparaitre sur le fil d’actualité d’internautes spécifiquement ciblés.</a:t>
            </a:r>
          </a:p>
          <a:p>
            <a:r>
              <a:rPr lang="fr-FR" sz="1400" dirty="0"/>
              <a:t>Facebook pour proposer du ludique qui donnera envie à la communiquer de visiter votre site.</a:t>
            </a:r>
          </a:p>
          <a:p>
            <a:r>
              <a:rPr lang="fr-FR" sz="1400" dirty="0"/>
              <a:t>Gérer vos réseaux sociaux peut aussi passer par un compte Instagram. Instagram permet aussi de faire de la publicité payante. C’est un outil pour gérer l’image. Plus les photos sont belles et votre feed homogène, plus votre compte aura de followers et attirera les influenceurs. C’est également un outil où les hashtags sont rois ! Il ne s’agit pas de mettre n’importe quel hashtag ! Il faut les chercher, trouver les plus pertinents qui attireront le plus de monde sur votre compte. On peut aussi y organiser des jeux concours très efficaces.</a:t>
            </a:r>
          </a:p>
          <a:p>
            <a:r>
              <a:rPr lang="fr-FR" sz="1400" dirty="0"/>
              <a:t>Pour pouvez également gérer vos réseaux sociaux en passant par un compte Twitter. L’outil Tweedeck vous permettra de le gérer parfaitement et de faire de la curation facilement en fonction des thèmes que vous souhaiterez y intégrer.</a:t>
            </a:r>
          </a:p>
          <a:p>
            <a:r>
              <a:rPr lang="fr-FR" sz="1400" dirty="0"/>
              <a:t>Une bonne stratégie social média marketing pour gérer vos réseaux sociaux passe par une ligne éditoriale très élaborée.</a:t>
            </a:r>
          </a:p>
          <a:p>
            <a:r>
              <a:rPr lang="fr-FR" sz="1400" dirty="0"/>
              <a:t>Gérer vos réseaux sociaux avec une bonne stratégie digitale webmarketing permet d’utiliser les réseaux avec les meilleurs leviers, de gagner du temps, d’avoir une présence sur les réseaux réelle et efficace.</a:t>
            </a:r>
          </a:p>
          <a:p>
            <a:r>
              <a:rPr lang="fr-FR" sz="1400" dirty="0"/>
              <a:t>Votre stratégie de communication doit en conséquence être réfléchie et préparée. Un social média manager saura définir quels sont les différents réseaux sociaux à choisir, quels seront les messages à faire passer, quels outils de gestions utiliser. Autant de points essentiels à définir pour être présent sur les réseaux sociaux et bien gérer vos réseaux sociaux.</a:t>
            </a:r>
          </a:p>
          <a:p>
            <a:r>
              <a:rPr lang="fr-FR" sz="1400" dirty="0"/>
              <a:t>Au final, bien gérer vos réseaux sociaux c’est surtout s’adapter à votre communauté et non l’inverse.</a:t>
            </a:r>
          </a:p>
          <a:p>
            <a:r>
              <a:rPr lang="fr-FR" sz="1400" dirty="0"/>
              <a:t>Développer sa présence sur les réseaux sociaux ne veut pas dire imposer sa présence. La gestion des médias sociaux doit vous permettre de créer une communauté fidèle, ayant confiance en vous et ayant envie de vous promouvoir. Lorsqu’un post fait le buzz, c’est que les internautes le partagent !</a:t>
            </a:r>
          </a:p>
          <a:p>
            <a:r>
              <a:rPr lang="fr-FR" sz="1400" dirty="0"/>
              <a:t>Alors partagez et donnez envie de partager ! Gérer vos réseaux sociaux est un travail de longue haleine mais vaut la peine d’être bien travailler pour des résultats efficaces sur du long terme.</a:t>
            </a:r>
          </a:p>
          <a:p>
            <a:endParaRPr lang="fr-FR" dirty="0"/>
          </a:p>
        </p:txBody>
      </p:sp>
      <p:sp>
        <p:nvSpPr>
          <p:cNvPr id="2" name="TextBox 1">
            <a:extLst>
              <a:ext uri="{FF2B5EF4-FFF2-40B4-BE49-F238E27FC236}">
                <a16:creationId xmlns:a16="http://schemas.microsoft.com/office/drawing/2014/main" id="{37286E21-D0CB-471A-A42D-FD5BDDCD39E8}"/>
              </a:ext>
            </a:extLst>
          </p:cNvPr>
          <p:cNvSpPr txBox="1"/>
          <p:nvPr/>
        </p:nvSpPr>
        <p:spPr>
          <a:xfrm>
            <a:off x="132601" y="1622021"/>
            <a:ext cx="12001619" cy="5109091"/>
          </a:xfrm>
          <a:prstGeom prst="rect">
            <a:avLst/>
          </a:prstGeom>
          <a:noFill/>
        </p:spPr>
        <p:txBody>
          <a:bodyPr wrap="square" rtlCol="0">
            <a:spAutoFit/>
          </a:bodyPr>
          <a:lstStyle/>
          <a:p>
            <a:r>
              <a:rPr lang="fr-FR" sz="1400" b="1" dirty="0"/>
              <a:t>Les réseaux sociaux </a:t>
            </a:r>
          </a:p>
          <a:p>
            <a:r>
              <a:rPr lang="fr-FR" sz="1400" dirty="0"/>
              <a:t>Avoir plusieurs comptes sociaux, animer sa communauté, avoir une stratégie de contenu pertinente, savoir programmer ses posts au bon moment, gagner en référencement naturel, créer des alertes de curation, conforter la fidélisation des internautes. Autant d’actions à définir et à mettre en place dès le départ.</a:t>
            </a:r>
          </a:p>
          <a:p>
            <a:r>
              <a:rPr lang="fr-FR" sz="1400" dirty="0"/>
              <a:t>Gérer les réseaux sociaux avec une bonne stratégie digitale webmarketing permet d’utiliser les réseaux avec les meilleurs leviers, de gagner du temps, d’avoir une présence sur les réseaux réelle et efficace.</a:t>
            </a:r>
          </a:p>
          <a:p>
            <a:r>
              <a:rPr lang="fr-FR" sz="1400" dirty="0"/>
              <a:t>Le </a:t>
            </a:r>
            <a:r>
              <a:rPr lang="fr-FR" sz="1400" b="1" dirty="0"/>
              <a:t>site internet </a:t>
            </a:r>
            <a:r>
              <a:rPr lang="fr-FR" sz="1400" dirty="0"/>
              <a:t>est le pilier de base. Animer une communauté et les différentes pages de réseaux sociaux à pour but unique de ramener du trafic vers le site, attirer des clients potentiels et mettre en place une stratégie d’inbound marketing efficace et augmenter la présence sur le web, fédérer la communauté, gérer la e-réputation et la réputation de la marque.</a:t>
            </a:r>
          </a:p>
          <a:p>
            <a:r>
              <a:rPr lang="fr-FR" sz="1400" dirty="0"/>
              <a:t>Celles-ci peuvent en effet s’avérer très efficaces quant à améliorer la présence de la marque, améliorer la réputation, engager la communauté, générer du trafic sur le site, fidéliser les clients.</a:t>
            </a:r>
          </a:p>
          <a:p>
            <a:r>
              <a:rPr lang="fr-FR" sz="1400" b="1" dirty="0"/>
              <a:t>Facebook</a:t>
            </a:r>
            <a:r>
              <a:rPr lang="fr-FR" sz="1400" dirty="0"/>
              <a:t> est longtemps resté un social média dit « familial ». Mais les entreprises ont bien compris et notamment avec le Facebook Ads qu’il est devenu important de l’utiliser. Facebook Ads permet d’apparaitre sur le fil d’actualité d’internautes spécifiquement ciblés qui donnera envie de visiter le site.</a:t>
            </a:r>
          </a:p>
          <a:p>
            <a:r>
              <a:rPr lang="fr-FR" sz="1400" b="1" dirty="0"/>
              <a:t>Instagram</a:t>
            </a:r>
            <a:r>
              <a:rPr lang="fr-FR" sz="1400" dirty="0"/>
              <a:t> permet aussi de faire de la publicité payante. C’est un outil pour gérer l’image. Plus les photos sont belles et le feed homogène, plus le compte a de followers et attire les influenceurs. C’est également un outil où les hashtags sont rois ! Il ne s’agit pas de mettre n’importe quel hashtag ! Il faut les chercher, trouver les plus pertinents qui attirent le plus de monde sur le compte. On peut aussi y organiser des jeux concours très efficaces avec un impact direct sur l’image de marque et sur la stratégie social média.</a:t>
            </a:r>
          </a:p>
          <a:p>
            <a:r>
              <a:rPr lang="fr-FR" sz="1400" b="1" dirty="0"/>
              <a:t>Tweeter</a:t>
            </a:r>
            <a:r>
              <a:rPr lang="fr-FR" sz="1400" dirty="0"/>
              <a:t> avec l’outil Tweedeck permet de le gérer parfaitement et de faire de la curation facilement en fonction des thèmes qu’on souhaite y intégrer.</a:t>
            </a:r>
          </a:p>
          <a:p>
            <a:r>
              <a:rPr lang="fr-FR" sz="1400" dirty="0"/>
              <a:t>Au final, bien gérer les réseaux sociaux c’est surtout s’adapter à la communauté et non l’inverse.</a:t>
            </a:r>
          </a:p>
          <a:p>
            <a:r>
              <a:rPr lang="fr-FR" sz="1400" dirty="0"/>
              <a:t>Développer sa présence sur les réseaux sociaux ne veut pas dire imposer sa présence. La gestion des médias sociaux doit permettre de créer une communauté fidèle, qui a confiance en Island Tribes Challenges et ayant envie de le promouvoir. Lorsqu’un post fait le buzz, c’est que les internautes le partagent !</a:t>
            </a:r>
          </a:p>
          <a:p>
            <a:r>
              <a:rPr lang="fr-FR" sz="1400" dirty="0"/>
              <a:t>Alors on partage et on donne envie de partager ! Gérer les réseaux sociaux est un travail de longue haleine mais vaut la peine d’être bien travaillé pour des résultats efficaces sur du long terme.</a:t>
            </a:r>
          </a:p>
          <a:p>
            <a:endParaRPr lang="fr-FR" dirty="0"/>
          </a:p>
        </p:txBody>
      </p:sp>
    </p:spTree>
    <p:extLst>
      <p:ext uri="{BB962C8B-B14F-4D97-AF65-F5344CB8AC3E}">
        <p14:creationId xmlns:p14="http://schemas.microsoft.com/office/powerpoint/2010/main" val="164586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2000"/>
            <a:lum/>
          </a:blip>
          <a:srcRect/>
          <a:stretch>
            <a:fillRect t="-21000" b="-21000"/>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F2F1074-40D3-446F-B31D-E7D3C1018A46}"/>
              </a:ext>
            </a:extLst>
          </p:cNvPr>
          <p:cNvSpPr/>
          <p:nvPr/>
        </p:nvSpPr>
        <p:spPr>
          <a:xfrm>
            <a:off x="85725" y="0"/>
            <a:ext cx="12004675" cy="953326"/>
          </a:xfrm>
          <a:prstGeom prst="rect">
            <a:avLst/>
          </a:prstGeom>
          <a:blipFill dpi="0" rotWithShape="1">
            <a:blip r:embed="rId3">
              <a:lum bright="70000" contrast="-70000"/>
            </a:blip>
            <a:srcRect/>
            <a:tile tx="0" ty="0" sx="100000" sy="100000" flip="none" algn="tl"/>
          </a:blipFill>
          <a:ln w="212725"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9210DF0A-D2D4-452C-841C-C2455593C2C5}"/>
              </a:ext>
            </a:extLst>
          </p:cNvPr>
          <p:cNvSpPr>
            <a:spLocks noChangeArrowheads="1"/>
          </p:cNvSpPr>
          <p:nvPr/>
        </p:nvSpPr>
        <p:spPr bwMode="auto">
          <a:xfrm>
            <a:off x="85725" y="1402265"/>
            <a:ext cx="12004675" cy="5073836"/>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en-US" sz="1600" i="0" u="none" strike="noStrike" cap="none" normalizeH="0" baseline="0" dirty="0">
              <a:ln>
                <a:noFill/>
              </a:ln>
              <a:solidFill>
                <a:srgbClr val="222222"/>
              </a:solidFill>
              <a:effectLst/>
              <a:latin typeface="inherit"/>
            </a:endParaRPr>
          </a:p>
          <a:p>
            <a:pPr eaLnBrk="0" fontAlgn="base" hangingPunct="0">
              <a:spcBef>
                <a:spcPct val="0"/>
              </a:spcBef>
              <a:spcAft>
                <a:spcPct val="0"/>
              </a:spcAft>
            </a:pPr>
            <a:r>
              <a:rPr kumimoji="0" lang="fr-FR" altLang="en-US" sz="1600" b="1" i="0" u="none" strike="noStrike" cap="none" normalizeH="0" baseline="0" dirty="0">
                <a:ln>
                  <a:noFill/>
                </a:ln>
                <a:solidFill>
                  <a:srgbClr val="222222"/>
                </a:solidFill>
                <a:effectLst/>
                <a:latin typeface="inherit"/>
              </a:rPr>
              <a:t>Le Réalisateur (Technicien réalisateur) : </a:t>
            </a:r>
            <a:r>
              <a:rPr kumimoji="0" lang="fr-FR" altLang="en-US" sz="1600" i="0" u="none" strike="noStrike" cap="none" normalizeH="0" baseline="0" dirty="0">
                <a:ln>
                  <a:noFill/>
                </a:ln>
                <a:solidFill>
                  <a:srgbClr val="222222"/>
                </a:solidFill>
                <a:effectLst/>
                <a:latin typeface="inherit"/>
              </a:rPr>
              <a:t>Il assure l’exécution des services techniques et artistiques, il collabore à la préparation de la production,</a:t>
            </a:r>
          </a:p>
          <a:p>
            <a:pPr eaLnBrk="0" fontAlgn="base" hangingPunct="0">
              <a:spcBef>
                <a:spcPct val="0"/>
              </a:spcBef>
              <a:spcAft>
                <a:spcPct val="0"/>
              </a:spcAft>
            </a:pPr>
            <a:r>
              <a:rPr kumimoji="0" lang="fr-FR" altLang="en-US" sz="1600" i="0" u="none" strike="noStrike" cap="none" normalizeH="0" baseline="0" dirty="0">
                <a:ln>
                  <a:noFill/>
                </a:ln>
                <a:solidFill>
                  <a:srgbClr val="222222"/>
                </a:solidFill>
                <a:effectLst/>
                <a:latin typeface="inherit"/>
              </a:rPr>
              <a:t>assure la direction artistique, établit le découpage technique, effectue la mise en scène, dirige les prises de vues et les enregistrements, il </a:t>
            </a:r>
          </a:p>
          <a:p>
            <a:pPr eaLnBrk="0" fontAlgn="base" hangingPunct="0">
              <a:spcBef>
                <a:spcPct val="0"/>
              </a:spcBef>
              <a:spcAft>
                <a:spcPct val="0"/>
              </a:spcAft>
            </a:pPr>
            <a:r>
              <a:rPr kumimoji="0" lang="fr-FR" altLang="en-US" sz="1600" i="0" u="none" strike="noStrike" cap="none" normalizeH="0" baseline="0" dirty="0">
                <a:ln>
                  <a:noFill/>
                </a:ln>
                <a:solidFill>
                  <a:srgbClr val="222222"/>
                </a:solidFill>
                <a:effectLst/>
                <a:latin typeface="inherit"/>
              </a:rPr>
              <a:t>dirige le montage et tous les travaux de finition du </a:t>
            </a:r>
            <a:r>
              <a:rPr lang="fr-FR" altLang="en-US" sz="1600" dirty="0">
                <a:solidFill>
                  <a:srgbClr val="222222"/>
                </a:solidFill>
                <a:latin typeface="inherit"/>
              </a:rPr>
              <a:t>tournage</a:t>
            </a:r>
            <a:r>
              <a:rPr kumimoji="0" lang="fr-FR" altLang="en-US" sz="1600" b="1" i="0" u="none" strike="noStrike" cap="none" normalizeH="0" baseline="0" dirty="0">
                <a:ln>
                  <a:noFill/>
                </a:ln>
                <a:solidFill>
                  <a:srgbClr val="222222"/>
                </a:solidFill>
                <a:effectLst/>
                <a:latin typeface="inherit"/>
              </a:rPr>
              <a:t>.</a:t>
            </a:r>
            <a:endParaRPr kumimoji="0" lang="fr-FR" altLang="en-US" sz="1600" b="0" i="0" u="none" strike="noStrike" cap="none" normalizeH="0" baseline="0" dirty="0">
              <a:ln>
                <a:noFill/>
              </a:ln>
              <a:solidFill>
                <a:srgbClr val="222222"/>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en-US" sz="1600" dirty="0">
              <a:solidFill>
                <a:srgbClr val="222222"/>
              </a:solidFill>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en-US" sz="1600" b="1" dirty="0">
                <a:solidFill>
                  <a:srgbClr val="222222"/>
                </a:solidFill>
                <a:latin typeface="inherit"/>
              </a:rPr>
              <a:t>D</a:t>
            </a:r>
            <a:r>
              <a:rPr kumimoji="0" lang="fr-FR" altLang="en-US" sz="1600" b="1" i="0" u="none" strike="noStrike" cap="none" normalizeH="0" baseline="0" dirty="0">
                <a:ln>
                  <a:noFill/>
                </a:ln>
                <a:solidFill>
                  <a:srgbClr val="222222"/>
                </a:solidFill>
                <a:effectLst/>
                <a:latin typeface="inherit"/>
              </a:rPr>
              <a:t>écorateurs Scénographe.</a:t>
            </a:r>
          </a:p>
          <a:p>
            <a:pPr marL="0" marR="0" lvl="0" indent="0" algn="l" defTabSz="914400" rtl="0" eaLnBrk="0" fontAlgn="base" latinLnBrk="0" hangingPunct="0">
              <a:lnSpc>
                <a:spcPct val="100000"/>
              </a:lnSpc>
              <a:spcBef>
                <a:spcPct val="0"/>
              </a:spcBef>
              <a:spcAft>
                <a:spcPct val="0"/>
              </a:spcAft>
              <a:buClrTx/>
              <a:buSzTx/>
              <a:buFontTx/>
              <a:buNone/>
              <a:tabLst/>
            </a:pPr>
            <a:r>
              <a:rPr lang="fr-FR" altLang="en-US" sz="1600" dirty="0">
                <a:solidFill>
                  <a:srgbClr val="222222"/>
                </a:solidFill>
                <a:latin typeface="inherit"/>
              </a:rPr>
              <a:t>R</a:t>
            </a:r>
            <a:r>
              <a:rPr kumimoji="0" lang="fr-FR" altLang="en-US" sz="1600" i="0" u="none" strike="noStrike" cap="none" normalizeH="0" baseline="0" dirty="0">
                <a:ln>
                  <a:noFill/>
                </a:ln>
                <a:solidFill>
                  <a:srgbClr val="222222"/>
                </a:solidFill>
                <a:effectLst/>
                <a:latin typeface="inherit"/>
              </a:rPr>
              <a:t>esponsable de la réalisation des jeux</a:t>
            </a:r>
            <a:r>
              <a:rPr lang="fr-FR" altLang="en-US" sz="1600" dirty="0">
                <a:solidFill>
                  <a:srgbClr val="222222"/>
                </a:solidFill>
                <a:latin typeface="inherit"/>
              </a:rPr>
              <a:t>, des accessoires, la création des décors. Le décorateur analyse d'abord le scénario et effectue le "dépouillement": lieux de tournage, accessoires, effets spéciaux etc. Puis, il conçoit et soumet au metteur en scène ses projets. Dès qu'ils sont retenus, il assure le suivi de la construction et du montage des décors. Il choisit les matériaux et les techniques adaptés</a:t>
            </a:r>
          </a:p>
          <a:p>
            <a:pPr marL="0" marR="0" lvl="0" indent="0" algn="l" defTabSz="914400" rtl="0" eaLnBrk="0" fontAlgn="base" latinLnBrk="0" hangingPunct="0">
              <a:lnSpc>
                <a:spcPct val="100000"/>
              </a:lnSpc>
              <a:spcBef>
                <a:spcPct val="0"/>
              </a:spcBef>
              <a:spcAft>
                <a:spcPct val="0"/>
              </a:spcAft>
              <a:buClrTx/>
              <a:buSzTx/>
              <a:buFontTx/>
              <a:buNone/>
              <a:tabLst/>
            </a:pPr>
            <a:r>
              <a:rPr lang="fr-FR" altLang="en-US" sz="1600" dirty="0">
                <a:solidFill>
                  <a:srgbClr val="222222"/>
                </a:solidFill>
                <a:latin typeface="inherit"/>
              </a:rPr>
              <a:t>Il doit élaborer le tracé d'un plan ou le dessin d'un espace scénique, créer, fabriquer ou faire fabriquer des supports, des volumes, réaliser des maquettes (dessin 2D, en volume 3D), faire procéder à la réalisation de décors réels et surveiller de près le déroulement des travaux.</a:t>
            </a:r>
          </a:p>
          <a:p>
            <a:pPr marL="0" marR="0" lvl="0" indent="0" algn="l" defTabSz="914400" rtl="0" eaLnBrk="0" fontAlgn="base" latinLnBrk="0" hangingPunct="0">
              <a:lnSpc>
                <a:spcPct val="100000"/>
              </a:lnSpc>
              <a:spcBef>
                <a:spcPct val="0"/>
              </a:spcBef>
              <a:spcAft>
                <a:spcPct val="0"/>
              </a:spcAft>
              <a:buClrTx/>
              <a:buSzTx/>
              <a:buFontTx/>
              <a:buNone/>
              <a:tabLst/>
            </a:pPr>
            <a:r>
              <a:rPr lang="fr-FR" altLang="en-US" sz="1600" dirty="0">
                <a:solidFill>
                  <a:srgbClr val="222222"/>
                </a:solidFill>
                <a:latin typeface="inherit"/>
              </a:rPr>
              <a:t>Dans le cadre de manifestations événementielles, tantôt architecte, tantôt designer. Il doit penser les espaces de circulation et veiller aussi aux problèmes de sécurité </a:t>
            </a:r>
            <a:endParaRPr kumimoji="0" lang="fr-FR" altLang="en-US" sz="1600" i="0" u="none" strike="noStrike" cap="none" normalizeH="0" baseline="0" dirty="0">
              <a:ln>
                <a:noFill/>
              </a:ln>
              <a:solidFill>
                <a:srgbClr val="222222"/>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en-US" sz="1600" b="0" i="0" u="none" strike="noStrike" cap="none" normalizeH="0" baseline="0" dirty="0">
              <a:ln>
                <a:noFill/>
              </a:ln>
              <a:solidFill>
                <a:srgbClr val="222222"/>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en-US" sz="1600" b="1" i="0" u="none" strike="noStrike" cap="none" normalizeH="0" baseline="0" dirty="0">
                <a:ln>
                  <a:noFill/>
                </a:ln>
                <a:solidFill>
                  <a:srgbClr val="222222"/>
                </a:solidFill>
                <a:effectLst/>
                <a:latin typeface="inherit"/>
              </a:rPr>
              <a:t>Sonoristes </a:t>
            </a:r>
            <a:r>
              <a:rPr lang="fr-FR" altLang="en-US" sz="1600" dirty="0">
                <a:solidFill>
                  <a:srgbClr val="222222"/>
                </a:solidFill>
                <a:latin typeface="inherit"/>
              </a:rPr>
              <a:t>prendre charge les e</a:t>
            </a:r>
            <a:r>
              <a:rPr kumimoji="0" lang="fr-FR" altLang="en-US" sz="1600" b="0" i="0" u="none" strike="noStrike" cap="none" normalizeH="0" baseline="0" dirty="0">
                <a:ln>
                  <a:noFill/>
                </a:ln>
                <a:solidFill>
                  <a:srgbClr val="222222"/>
                </a:solidFill>
                <a:effectLst/>
                <a:latin typeface="inherit"/>
              </a:rPr>
              <a:t>nregistrement sonores couvrant tous les jeux et la recherche des audio pour les montages vidéo et</a:t>
            </a:r>
            <a:r>
              <a:rPr kumimoji="0" lang="en-US" altLang="en-US" sz="1600" b="0" i="0" u="none" strike="noStrike" cap="none" normalizeH="0" baseline="0" dirty="0">
                <a:ln>
                  <a:noFill/>
                </a:ln>
                <a:solidFill>
                  <a:srgbClr val="222222"/>
                </a:solidFill>
                <a:effectLst/>
                <a:latin typeface="inheri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22222"/>
                </a:solidFill>
                <a:effectLst/>
                <a:latin typeface="inherit"/>
              </a:rPr>
              <a:t>documentaires.</a:t>
            </a:r>
            <a:endParaRPr kumimoji="0" lang="fr-FR" altLang="en-US" sz="1600" b="0" i="0" u="none" strike="noStrike" cap="none" normalizeH="0" baseline="0" dirty="0">
              <a:ln>
                <a:noFill/>
              </a:ln>
              <a:solidFill>
                <a:srgbClr val="222222"/>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en-US" sz="1600" b="0" i="0" u="none" strike="noStrike" cap="none" normalizeH="0" baseline="0" dirty="0">
              <a:ln>
                <a:noFill/>
              </a:ln>
              <a:solidFill>
                <a:srgbClr val="222222"/>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en-US" sz="1600" b="1" dirty="0">
                <a:solidFill>
                  <a:srgbClr val="222222"/>
                </a:solidFill>
                <a:latin typeface="inherit"/>
              </a:rPr>
              <a:t>Éclairagistes</a:t>
            </a:r>
            <a:r>
              <a:rPr kumimoji="0" lang="fr-FR" altLang="en-US" sz="1600" b="0" i="0" u="none" strike="noStrike" cap="none" normalizeH="0" baseline="0" dirty="0">
                <a:ln>
                  <a:noFill/>
                </a:ln>
                <a:solidFill>
                  <a:srgbClr val="222222"/>
                </a:solidFill>
                <a:effectLst/>
                <a:latin typeface="inherit"/>
              </a:rPr>
              <a:t> </a:t>
            </a:r>
            <a:r>
              <a:rPr lang="fr-FR" altLang="en-US" sz="1600" dirty="0">
                <a:solidFill>
                  <a:srgbClr val="222222"/>
                </a:solidFill>
                <a:latin typeface="inherit"/>
              </a:rPr>
              <a:t>responsable</a:t>
            </a:r>
            <a:r>
              <a:rPr kumimoji="0" lang="fr-FR" altLang="en-US" sz="1600" b="0" i="0" u="none" strike="noStrike" cap="none" normalizeH="0" baseline="0" dirty="0">
                <a:ln>
                  <a:noFill/>
                </a:ln>
                <a:solidFill>
                  <a:srgbClr val="222222"/>
                </a:solidFill>
                <a:effectLst/>
                <a:latin typeface="inherit"/>
              </a:rPr>
              <a:t> la conception lumière pour ajouter de la valeur à la scénographie et à l'éclairage des décors de soirée et l’éclairage de service.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en-US" sz="1600" dirty="0">
              <a:solidFill>
                <a:srgbClr val="222222"/>
              </a:solidFill>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en-US" sz="1200" dirty="0">
                <a:latin typeface="inherit"/>
              </a:rPr>
              <a:t>Chacun est résponsable de son matériel et prendra en charge le stockage et la maintenance. Tout les 2 semaines une inventaire de tout le matériel sera faite et sera signé par le directeur général.</a:t>
            </a:r>
            <a:endParaRPr kumimoji="0" lang="fr-FR" altLang="en-US" sz="1200" b="0" i="0" u="none" strike="noStrike" cap="none" normalizeH="0" baseline="0" dirty="0">
              <a:ln>
                <a:noFill/>
              </a:ln>
              <a:solidFill>
                <a:schemeClr val="tx1"/>
              </a:solidFill>
              <a:effectLst/>
              <a:latin typeface="inherit"/>
            </a:endParaRPr>
          </a:p>
        </p:txBody>
      </p:sp>
      <p:pic>
        <p:nvPicPr>
          <p:cNvPr id="3" name="Picture 2">
            <a:extLst>
              <a:ext uri="{FF2B5EF4-FFF2-40B4-BE49-F238E27FC236}">
                <a16:creationId xmlns:a16="http://schemas.microsoft.com/office/drawing/2014/main" id="{C6E9E901-E0C2-45BB-B364-FDBFBB9DF5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6405" y="-164508"/>
            <a:ext cx="1184980" cy="1184980"/>
          </a:xfrm>
          <a:prstGeom prst="rect">
            <a:avLst/>
          </a:prstGeom>
        </p:spPr>
      </p:pic>
      <p:pic>
        <p:nvPicPr>
          <p:cNvPr id="8" name="Picture 7">
            <a:extLst>
              <a:ext uri="{FF2B5EF4-FFF2-40B4-BE49-F238E27FC236}">
                <a16:creationId xmlns:a16="http://schemas.microsoft.com/office/drawing/2014/main" id="{4F1C1AB1-C9C9-4926-AA3B-0EEC3994EA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4301" y="-638635"/>
            <a:ext cx="2853314" cy="2853314"/>
          </a:xfrm>
          <a:prstGeom prst="rect">
            <a:avLst/>
          </a:prstGeom>
        </p:spPr>
      </p:pic>
      <p:pic>
        <p:nvPicPr>
          <p:cNvPr id="12" name="Picture 11">
            <a:extLst>
              <a:ext uri="{FF2B5EF4-FFF2-40B4-BE49-F238E27FC236}">
                <a16:creationId xmlns:a16="http://schemas.microsoft.com/office/drawing/2014/main" id="{A5D12C37-22C9-4C0A-AFA0-EE08FFEE5E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9865" y="-265529"/>
            <a:ext cx="1938924" cy="1938924"/>
          </a:xfrm>
          <a:prstGeom prst="rect">
            <a:avLst/>
          </a:prstGeom>
        </p:spPr>
      </p:pic>
      <p:pic>
        <p:nvPicPr>
          <p:cNvPr id="14" name="Picture 13">
            <a:extLst>
              <a:ext uri="{FF2B5EF4-FFF2-40B4-BE49-F238E27FC236}">
                <a16:creationId xmlns:a16="http://schemas.microsoft.com/office/drawing/2014/main" id="{A18179C4-E189-4C1E-A2BB-CF1097E0DF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601" y="28995"/>
            <a:ext cx="885059" cy="885059"/>
          </a:xfrm>
          <a:prstGeom prst="rect">
            <a:avLst/>
          </a:prstGeom>
        </p:spPr>
      </p:pic>
      <p:pic>
        <p:nvPicPr>
          <p:cNvPr id="16" name="Picture 15">
            <a:extLst>
              <a:ext uri="{FF2B5EF4-FFF2-40B4-BE49-F238E27FC236}">
                <a16:creationId xmlns:a16="http://schemas.microsoft.com/office/drawing/2014/main" id="{65C7F09E-C694-49B6-8FA8-FC9EA255B0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1141" y="-265529"/>
            <a:ext cx="1938924" cy="1938924"/>
          </a:xfrm>
          <a:prstGeom prst="rect">
            <a:avLst/>
          </a:prstGeom>
        </p:spPr>
      </p:pic>
      <p:pic>
        <p:nvPicPr>
          <p:cNvPr id="18" name="Picture 17">
            <a:extLst>
              <a:ext uri="{FF2B5EF4-FFF2-40B4-BE49-F238E27FC236}">
                <a16:creationId xmlns:a16="http://schemas.microsoft.com/office/drawing/2014/main" id="{4802A97C-8A90-4690-9B82-6E2F68D976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33877" y="28995"/>
            <a:ext cx="885059" cy="885059"/>
          </a:xfrm>
          <a:prstGeom prst="rect">
            <a:avLst/>
          </a:prstGeom>
        </p:spPr>
      </p:pic>
      <p:pic>
        <p:nvPicPr>
          <p:cNvPr id="20" name="Picture 19">
            <a:extLst>
              <a:ext uri="{FF2B5EF4-FFF2-40B4-BE49-F238E27FC236}">
                <a16:creationId xmlns:a16="http://schemas.microsoft.com/office/drawing/2014/main" id="{4992600E-FABE-437D-88C7-2DB9D0A089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32417" y="-265529"/>
            <a:ext cx="1938924" cy="1938924"/>
          </a:xfrm>
          <a:prstGeom prst="rect">
            <a:avLst/>
          </a:prstGeom>
        </p:spPr>
      </p:pic>
      <p:pic>
        <p:nvPicPr>
          <p:cNvPr id="22" name="Picture 21">
            <a:extLst>
              <a:ext uri="{FF2B5EF4-FFF2-40B4-BE49-F238E27FC236}">
                <a16:creationId xmlns:a16="http://schemas.microsoft.com/office/drawing/2014/main" id="{EA585D19-754A-4D3A-88D2-8143ACE769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35153" y="28995"/>
            <a:ext cx="885059" cy="885059"/>
          </a:xfrm>
          <a:prstGeom prst="rect">
            <a:avLst/>
          </a:prstGeom>
        </p:spPr>
      </p:pic>
      <p:sp>
        <p:nvSpPr>
          <p:cNvPr id="5" name="TextBox 4">
            <a:extLst>
              <a:ext uri="{FF2B5EF4-FFF2-40B4-BE49-F238E27FC236}">
                <a16:creationId xmlns:a16="http://schemas.microsoft.com/office/drawing/2014/main" id="{D4962039-E267-4FCC-ADDB-535B2DF68B49}"/>
              </a:ext>
            </a:extLst>
          </p:cNvPr>
          <p:cNvSpPr txBox="1"/>
          <p:nvPr/>
        </p:nvSpPr>
        <p:spPr>
          <a:xfrm>
            <a:off x="0" y="953326"/>
            <a:ext cx="4296229" cy="461665"/>
          </a:xfrm>
          <a:prstGeom prst="rect">
            <a:avLst/>
          </a:prstGeom>
          <a:solidFill>
            <a:srgbClr val="919A1E"/>
          </a:solidFill>
        </p:spPr>
        <p:txBody>
          <a:bodyPr wrap="square" rtlCol="0">
            <a:spAutoFit/>
          </a:bodyPr>
          <a:lstStyle/>
          <a:p>
            <a:pPr algn="ctr"/>
            <a:r>
              <a:rPr lang="en-US" sz="2400" dirty="0">
                <a:solidFill>
                  <a:schemeClr val="bg1"/>
                </a:solidFill>
              </a:rPr>
              <a:t>Le Réalisateur </a:t>
            </a:r>
            <a:endParaRPr lang="en-US" sz="2400" dirty="0">
              <a:solidFill>
                <a:srgbClr val="919A1E"/>
              </a:solidFill>
            </a:endParaRPr>
          </a:p>
        </p:txBody>
      </p:sp>
      <p:sp>
        <p:nvSpPr>
          <p:cNvPr id="2" name="Rectangle 1">
            <a:extLst>
              <a:ext uri="{FF2B5EF4-FFF2-40B4-BE49-F238E27FC236}">
                <a16:creationId xmlns:a16="http://schemas.microsoft.com/office/drawing/2014/main" id="{15184734-FE0F-4112-9DCF-A1B0CBA34E4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105570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t="-21000" b="-21000"/>
          </a:stretch>
        </a:blip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088064D-7E8A-495D-BB0A-15B996D22BCA}"/>
              </a:ext>
            </a:extLst>
          </p:cNvPr>
          <p:cNvSpPr/>
          <p:nvPr/>
        </p:nvSpPr>
        <p:spPr>
          <a:xfrm>
            <a:off x="85725" y="0"/>
            <a:ext cx="12004675" cy="953326"/>
          </a:xfrm>
          <a:prstGeom prst="rect">
            <a:avLst/>
          </a:prstGeom>
          <a:blipFill dpi="0" rotWithShape="1">
            <a:blip r:embed="rId3">
              <a:lum bright="70000" contrast="-70000"/>
            </a:blip>
            <a:srcRect/>
            <a:tile tx="0" ty="0" sx="100000" sy="100000" flip="none" algn="tl"/>
          </a:blipFill>
          <a:ln w="212725"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5A432E5-6F63-4F15-BA52-248F22EE8A3E}"/>
              </a:ext>
            </a:extLst>
          </p:cNvPr>
          <p:cNvSpPr txBox="1"/>
          <p:nvPr/>
        </p:nvSpPr>
        <p:spPr>
          <a:xfrm>
            <a:off x="246901" y="1837903"/>
            <a:ext cx="10446327" cy="4524315"/>
          </a:xfrm>
          <a:prstGeom prst="rect">
            <a:avLst/>
          </a:prstGeom>
          <a:noFill/>
        </p:spPr>
        <p:txBody>
          <a:bodyPr wrap="square" rtlCol="0">
            <a:spAutoFit/>
          </a:bodyPr>
          <a:lstStyle/>
          <a:p>
            <a:endParaRPr lang="en-US" b="1" dirty="0"/>
          </a:p>
          <a:p>
            <a:r>
              <a:rPr lang="fr-FR" b="1" dirty="0"/>
              <a:t>Le Maître nageur </a:t>
            </a:r>
            <a:r>
              <a:rPr lang="fr-FR" dirty="0"/>
              <a:t>a pour mission d’assurer la sécurité des participants pendant les challenges aquatiques à la mer, les cascades ou les rivières et autres.. Il conseil à l’équipe de tournage comment mieux se préparer pendant les mises en place et prévenir les mesures de sécurité.</a:t>
            </a:r>
          </a:p>
          <a:p>
            <a:endParaRPr lang="fr-FR" dirty="0"/>
          </a:p>
          <a:p>
            <a:r>
              <a:rPr lang="fr-FR" b="1" dirty="0"/>
              <a:t>Le Pompier </a:t>
            </a:r>
            <a:r>
              <a:rPr lang="fr-FR" dirty="0"/>
              <a:t>suppriment tous les dangers de feux ou explosifs possible sur le plateau. Il établi les règles de sécurité et conseils prévention, les incendies domestiques, la formation aux premiers secours et les actualités pompiers. Il assure la sécurité avant, pendant et après les jeux. Il a la responsabilité d'arrêter un tournage si il y a risque potentiel de danger. </a:t>
            </a:r>
          </a:p>
          <a:p>
            <a:endParaRPr lang="fr-FR" dirty="0"/>
          </a:p>
          <a:p>
            <a:r>
              <a:rPr lang="fr-FR" dirty="0"/>
              <a:t> </a:t>
            </a:r>
            <a:r>
              <a:rPr lang="fr-FR" b="1" dirty="0"/>
              <a:t>Le Médecin </a:t>
            </a:r>
            <a:r>
              <a:rPr lang="fr-FR" dirty="0"/>
              <a:t>établi le protocole sanitaires et les consignes a suivre concernant le Covid 19. Contrôle la santé des participants avant et pendant les tournages. Il prend aussi en compte la santé de tout le staff.</a:t>
            </a:r>
          </a:p>
          <a:p>
            <a:endParaRPr lang="fr-FR" dirty="0"/>
          </a:p>
          <a:p>
            <a:r>
              <a:rPr lang="fr-FR" b="1" dirty="0"/>
              <a:t>Leurs </a:t>
            </a:r>
            <a:r>
              <a:rPr lang="fr-FR" b="1"/>
              <a:t>conseils et directives </a:t>
            </a:r>
            <a:r>
              <a:rPr lang="fr-FR" b="1" dirty="0"/>
              <a:t>sont respectées par tous comme si ils font partie de la direction.</a:t>
            </a:r>
          </a:p>
          <a:p>
            <a:r>
              <a:rPr lang="fr-FR" b="1" dirty="0"/>
              <a:t>Ils sont également impliqués dans la cellule de créativité pour la planification des jeux.</a:t>
            </a:r>
          </a:p>
          <a:p>
            <a:endParaRPr lang="en-US" dirty="0"/>
          </a:p>
        </p:txBody>
      </p:sp>
      <p:pic>
        <p:nvPicPr>
          <p:cNvPr id="5" name="Picture 4">
            <a:extLst>
              <a:ext uri="{FF2B5EF4-FFF2-40B4-BE49-F238E27FC236}">
                <a16:creationId xmlns:a16="http://schemas.microsoft.com/office/drawing/2014/main" id="{0D2F8F5B-BBDB-469A-9985-489E999478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6405" y="-164508"/>
            <a:ext cx="1184980" cy="1184980"/>
          </a:xfrm>
          <a:prstGeom prst="rect">
            <a:avLst/>
          </a:prstGeom>
        </p:spPr>
      </p:pic>
      <p:pic>
        <p:nvPicPr>
          <p:cNvPr id="7" name="Picture 6">
            <a:extLst>
              <a:ext uri="{FF2B5EF4-FFF2-40B4-BE49-F238E27FC236}">
                <a16:creationId xmlns:a16="http://schemas.microsoft.com/office/drawing/2014/main" id="{C00DAE05-96C1-4E4B-9EE8-90BA7D8E6E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4301" y="-638635"/>
            <a:ext cx="2853314" cy="2853314"/>
          </a:xfrm>
          <a:prstGeom prst="rect">
            <a:avLst/>
          </a:prstGeom>
        </p:spPr>
      </p:pic>
      <p:pic>
        <p:nvPicPr>
          <p:cNvPr id="11" name="Picture 10">
            <a:extLst>
              <a:ext uri="{FF2B5EF4-FFF2-40B4-BE49-F238E27FC236}">
                <a16:creationId xmlns:a16="http://schemas.microsoft.com/office/drawing/2014/main" id="{B7C170F4-A60E-4261-8645-5CDACF5872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9865" y="-265529"/>
            <a:ext cx="1938924" cy="1938924"/>
          </a:xfrm>
          <a:prstGeom prst="rect">
            <a:avLst/>
          </a:prstGeom>
        </p:spPr>
      </p:pic>
      <p:pic>
        <p:nvPicPr>
          <p:cNvPr id="13" name="Picture 12">
            <a:extLst>
              <a:ext uri="{FF2B5EF4-FFF2-40B4-BE49-F238E27FC236}">
                <a16:creationId xmlns:a16="http://schemas.microsoft.com/office/drawing/2014/main" id="{4CA91EF0-A1F5-4408-B02A-609A186BFC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601" y="28995"/>
            <a:ext cx="885059" cy="885059"/>
          </a:xfrm>
          <a:prstGeom prst="rect">
            <a:avLst/>
          </a:prstGeom>
        </p:spPr>
      </p:pic>
      <p:pic>
        <p:nvPicPr>
          <p:cNvPr id="15" name="Picture 14">
            <a:extLst>
              <a:ext uri="{FF2B5EF4-FFF2-40B4-BE49-F238E27FC236}">
                <a16:creationId xmlns:a16="http://schemas.microsoft.com/office/drawing/2014/main" id="{ED7E563F-C916-4645-8B79-6847AA220F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1141" y="-265529"/>
            <a:ext cx="1938924" cy="1938924"/>
          </a:xfrm>
          <a:prstGeom prst="rect">
            <a:avLst/>
          </a:prstGeom>
        </p:spPr>
      </p:pic>
      <p:pic>
        <p:nvPicPr>
          <p:cNvPr id="17" name="Picture 16">
            <a:extLst>
              <a:ext uri="{FF2B5EF4-FFF2-40B4-BE49-F238E27FC236}">
                <a16:creationId xmlns:a16="http://schemas.microsoft.com/office/drawing/2014/main" id="{FBF3645F-A8C4-4EDB-A74D-16BFB417C3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33877" y="28995"/>
            <a:ext cx="885059" cy="885059"/>
          </a:xfrm>
          <a:prstGeom prst="rect">
            <a:avLst/>
          </a:prstGeom>
        </p:spPr>
      </p:pic>
      <p:pic>
        <p:nvPicPr>
          <p:cNvPr id="19" name="Picture 18">
            <a:extLst>
              <a:ext uri="{FF2B5EF4-FFF2-40B4-BE49-F238E27FC236}">
                <a16:creationId xmlns:a16="http://schemas.microsoft.com/office/drawing/2014/main" id="{307156A3-6D8F-4699-A3D8-A9C7D65AE5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32417" y="-265529"/>
            <a:ext cx="1938924" cy="1938924"/>
          </a:xfrm>
          <a:prstGeom prst="rect">
            <a:avLst/>
          </a:prstGeom>
        </p:spPr>
      </p:pic>
      <p:pic>
        <p:nvPicPr>
          <p:cNvPr id="21" name="Picture 20">
            <a:extLst>
              <a:ext uri="{FF2B5EF4-FFF2-40B4-BE49-F238E27FC236}">
                <a16:creationId xmlns:a16="http://schemas.microsoft.com/office/drawing/2014/main" id="{DAC90B0A-8F89-4C15-BA41-E439642308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35153" y="28995"/>
            <a:ext cx="885059" cy="885059"/>
          </a:xfrm>
          <a:prstGeom prst="rect">
            <a:avLst/>
          </a:prstGeom>
        </p:spPr>
      </p:pic>
      <p:sp>
        <p:nvSpPr>
          <p:cNvPr id="2" name="Rectangle 1">
            <a:extLst>
              <a:ext uri="{FF2B5EF4-FFF2-40B4-BE49-F238E27FC236}">
                <a16:creationId xmlns:a16="http://schemas.microsoft.com/office/drawing/2014/main" id="{518792BD-27A3-44B0-A3CA-7980C52F4E5D}"/>
              </a:ext>
            </a:extLst>
          </p:cNvPr>
          <p:cNvSpPr/>
          <p:nvPr/>
        </p:nvSpPr>
        <p:spPr>
          <a:xfrm>
            <a:off x="0" y="991251"/>
            <a:ext cx="3889829" cy="461665"/>
          </a:xfrm>
          <a:prstGeom prst="rect">
            <a:avLst/>
          </a:prstGeom>
          <a:solidFill>
            <a:srgbClr val="919A1E"/>
          </a:solidFill>
        </p:spPr>
        <p:txBody>
          <a:bodyPr wrap="square">
            <a:spAutoFit/>
          </a:bodyPr>
          <a:lstStyle/>
          <a:p>
            <a:pPr algn="ctr"/>
            <a:r>
              <a:rPr lang="en-US" sz="2400" dirty="0">
                <a:solidFill>
                  <a:schemeClr val="bg1"/>
                </a:solidFill>
              </a:rPr>
              <a:t>Securité</a:t>
            </a:r>
          </a:p>
        </p:txBody>
      </p:sp>
    </p:spTree>
    <p:extLst>
      <p:ext uri="{BB962C8B-B14F-4D97-AF65-F5344CB8AC3E}">
        <p14:creationId xmlns:p14="http://schemas.microsoft.com/office/powerpoint/2010/main" val="3283841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F9C788C7-F8EB-4717-A0E2-593C0975F91E}"/>
              </a:ext>
            </a:extLst>
          </p:cNvPr>
          <p:cNvGraphicFramePr>
            <a:graphicFrameLocks noGrp="1"/>
          </p:cNvGraphicFramePr>
          <p:nvPr>
            <p:extLst>
              <p:ext uri="{D42A27DB-BD31-4B8C-83A1-F6EECF244321}">
                <p14:modId xmlns:p14="http://schemas.microsoft.com/office/powerpoint/2010/main" val="1222051100"/>
              </p:ext>
            </p:extLst>
          </p:nvPr>
        </p:nvGraphicFramePr>
        <p:xfrm>
          <a:off x="240890" y="939594"/>
          <a:ext cx="11710220" cy="5868594"/>
        </p:xfrm>
        <a:graphic>
          <a:graphicData uri="http://schemas.openxmlformats.org/drawingml/2006/table">
            <a:tbl>
              <a:tblPr firstRow="1" bandRow="1">
                <a:tableStyleId>{5C22544A-7EE6-4342-B048-85BDC9FD1C3A}</a:tableStyleId>
              </a:tblPr>
              <a:tblGrid>
                <a:gridCol w="1435652">
                  <a:extLst>
                    <a:ext uri="{9D8B030D-6E8A-4147-A177-3AD203B41FA5}">
                      <a16:colId xmlns:a16="http://schemas.microsoft.com/office/drawing/2014/main" val="1672201545"/>
                    </a:ext>
                  </a:extLst>
                </a:gridCol>
                <a:gridCol w="1245865">
                  <a:extLst>
                    <a:ext uri="{9D8B030D-6E8A-4147-A177-3AD203B41FA5}">
                      <a16:colId xmlns:a16="http://schemas.microsoft.com/office/drawing/2014/main" val="2293042065"/>
                    </a:ext>
                  </a:extLst>
                </a:gridCol>
                <a:gridCol w="1220949">
                  <a:extLst>
                    <a:ext uri="{9D8B030D-6E8A-4147-A177-3AD203B41FA5}">
                      <a16:colId xmlns:a16="http://schemas.microsoft.com/office/drawing/2014/main" val="1302984435"/>
                    </a:ext>
                  </a:extLst>
                </a:gridCol>
                <a:gridCol w="1430145">
                  <a:extLst>
                    <a:ext uri="{9D8B030D-6E8A-4147-A177-3AD203B41FA5}">
                      <a16:colId xmlns:a16="http://schemas.microsoft.com/office/drawing/2014/main" val="881520095"/>
                    </a:ext>
                  </a:extLst>
                </a:gridCol>
                <a:gridCol w="420317">
                  <a:extLst>
                    <a:ext uri="{9D8B030D-6E8A-4147-A177-3AD203B41FA5}">
                      <a16:colId xmlns:a16="http://schemas.microsoft.com/office/drawing/2014/main" val="2638309369"/>
                    </a:ext>
                  </a:extLst>
                </a:gridCol>
                <a:gridCol w="925231">
                  <a:extLst>
                    <a:ext uri="{9D8B030D-6E8A-4147-A177-3AD203B41FA5}">
                      <a16:colId xmlns:a16="http://schemas.microsoft.com/office/drawing/2014/main" val="1655942183"/>
                    </a:ext>
                  </a:extLst>
                </a:gridCol>
                <a:gridCol w="913375">
                  <a:extLst>
                    <a:ext uri="{9D8B030D-6E8A-4147-A177-3AD203B41FA5}">
                      <a16:colId xmlns:a16="http://schemas.microsoft.com/office/drawing/2014/main" val="2359709252"/>
                    </a:ext>
                  </a:extLst>
                </a:gridCol>
                <a:gridCol w="427326">
                  <a:extLst>
                    <a:ext uri="{9D8B030D-6E8A-4147-A177-3AD203B41FA5}">
                      <a16:colId xmlns:a16="http://schemas.microsoft.com/office/drawing/2014/main" val="317207887"/>
                    </a:ext>
                  </a:extLst>
                </a:gridCol>
                <a:gridCol w="1164469">
                  <a:extLst>
                    <a:ext uri="{9D8B030D-6E8A-4147-A177-3AD203B41FA5}">
                      <a16:colId xmlns:a16="http://schemas.microsoft.com/office/drawing/2014/main" val="4179816206"/>
                    </a:ext>
                  </a:extLst>
                </a:gridCol>
                <a:gridCol w="2526891">
                  <a:extLst>
                    <a:ext uri="{9D8B030D-6E8A-4147-A177-3AD203B41FA5}">
                      <a16:colId xmlns:a16="http://schemas.microsoft.com/office/drawing/2014/main" val="716279696"/>
                    </a:ext>
                  </a:extLst>
                </a:gridCol>
              </a:tblGrid>
              <a:tr h="698139">
                <a:tc>
                  <a:txBody>
                    <a:bodyPr/>
                    <a:lstStyle/>
                    <a:p>
                      <a:pPr algn="ctr"/>
                      <a:r>
                        <a:rPr lang="en-US" sz="1600" b="1" dirty="0">
                          <a:solidFill>
                            <a:schemeClr val="tx1"/>
                          </a:solidFill>
                        </a:rPr>
                        <a:t>Secteur</a:t>
                      </a:r>
                    </a:p>
                  </a:txBody>
                  <a:tcPr>
                    <a:solidFill>
                      <a:srgbClr val="B79000"/>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Stockage</a:t>
                      </a:r>
                    </a:p>
                  </a:txBody>
                  <a:tcPr>
                    <a:solidFill>
                      <a:srgbClr val="D2BB5A"/>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txBody>
                  <a:tcPr>
                    <a:solidFill>
                      <a:srgbClr val="D2BB5A"/>
                    </a:solidFill>
                  </a:tcPr>
                </a:tc>
                <a:tc gridSpan="6">
                  <a:txBody>
                    <a:bodyPr/>
                    <a:lstStyle/>
                    <a:p>
                      <a:pPr algn="ctr"/>
                      <a:r>
                        <a:rPr lang="en-US" sz="1600" dirty="0">
                          <a:solidFill>
                            <a:schemeClr val="tx1"/>
                          </a:solidFill>
                        </a:rPr>
                        <a:t>Équipements</a:t>
                      </a:r>
                      <a:endParaRPr lang="en-US" sz="1200" dirty="0">
                        <a:solidFill>
                          <a:schemeClr val="tx1"/>
                        </a:solidFill>
                      </a:endParaRPr>
                    </a:p>
                  </a:txBody>
                  <a:tcPr>
                    <a:solidFill>
                      <a:srgbClr val="FFC301"/>
                    </a:solidFill>
                  </a:tcPr>
                </a:tc>
                <a:tc hMerge="1">
                  <a:txBody>
                    <a:bodyPr/>
                    <a:lstStyle/>
                    <a:p>
                      <a:endParaRPr lang="en-US" sz="1200" dirty="0"/>
                    </a:p>
                  </a:txBody>
                  <a:tcPr>
                    <a:solidFill>
                      <a:srgbClr val="D2BB5A"/>
                    </a:solidFill>
                  </a:tcPr>
                </a:tc>
                <a:tc hMerge="1">
                  <a:txBody>
                    <a:bodyPr/>
                    <a:lstStyle/>
                    <a:p>
                      <a:endParaRPr lang="en-US"/>
                    </a:p>
                  </a:txBody>
                  <a:tcPr/>
                </a:tc>
                <a:tc hMerge="1">
                  <a:txBody>
                    <a:bodyPr/>
                    <a:lstStyle/>
                    <a:p>
                      <a:pPr algn="ctr"/>
                      <a:endParaRPr lang="en-US" sz="1200" dirty="0"/>
                    </a:p>
                  </a:txBody>
                  <a:tcPr>
                    <a:solidFill>
                      <a:srgbClr val="D2BB5A"/>
                    </a:solidFill>
                  </a:tcPr>
                </a:tc>
                <a:tc hMerge="1">
                  <a:txBody>
                    <a:bodyPr/>
                    <a:lstStyle/>
                    <a:p>
                      <a:endParaRPr lang="en-US"/>
                    </a:p>
                  </a:txBody>
                  <a:tcPr/>
                </a:tc>
                <a:tc hMerge="1">
                  <a:txBody>
                    <a:bodyPr/>
                    <a:lstStyle/>
                    <a:p>
                      <a:pPr algn="ctr"/>
                      <a:endParaRPr lang="en-US" sz="1200" dirty="0"/>
                    </a:p>
                  </a:txBody>
                  <a:tcPr>
                    <a:solidFill>
                      <a:srgbClr val="D2BB5A"/>
                    </a:solidFill>
                  </a:tcPr>
                </a:tc>
                <a:tc>
                  <a:txBody>
                    <a:bodyPr/>
                    <a:lstStyle/>
                    <a:p>
                      <a:pPr algn="ctr"/>
                      <a:r>
                        <a:rPr lang="en-US" sz="1600" dirty="0">
                          <a:solidFill>
                            <a:schemeClr val="tx1"/>
                          </a:solidFill>
                        </a:rPr>
                        <a:t>Remarque</a:t>
                      </a:r>
                    </a:p>
                  </a:txBody>
                  <a:tcPr>
                    <a:solidFill>
                      <a:srgbClr val="D2BB5A"/>
                    </a:solidFill>
                  </a:tcPr>
                </a:tc>
                <a:extLst>
                  <a:ext uri="{0D108BD9-81ED-4DB2-BD59-A6C34878D82A}">
                    <a16:rowId xmlns:a16="http://schemas.microsoft.com/office/drawing/2014/main" val="976544691"/>
                  </a:ext>
                </a:extLst>
              </a:tr>
              <a:tr h="4713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Réalisation</a:t>
                      </a:r>
                    </a:p>
                  </a:txBody>
                  <a:tcPr>
                    <a:solidFill>
                      <a:srgbClr val="B79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Conteneur</a:t>
                      </a:r>
                    </a:p>
                  </a:txBody>
                  <a:tcPr>
                    <a:solidFill>
                      <a:srgbClr val="D2BB5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2</a:t>
                      </a:r>
                    </a:p>
                  </a:txBody>
                  <a:tcPr>
                    <a:solidFill>
                      <a:srgbClr val="D2BB5A"/>
                    </a:solidFill>
                  </a:tcPr>
                </a:tc>
                <a:tc>
                  <a:txBody>
                    <a:bodyPr/>
                    <a:lstStyle/>
                    <a:p>
                      <a:pPr algn="l"/>
                      <a:r>
                        <a:rPr lang="en-US" sz="1200" dirty="0">
                          <a:solidFill>
                            <a:schemeClr val="tx1"/>
                          </a:solidFill>
                        </a:rPr>
                        <a:t>Son et Lumières</a:t>
                      </a:r>
                    </a:p>
                  </a:txBody>
                  <a:tcPr>
                    <a:solidFill>
                      <a:srgbClr val="FFC301"/>
                    </a:solid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Cameras</a:t>
                      </a:r>
                    </a:p>
                  </a:txBody>
                  <a:tcPr>
                    <a:solidFill>
                      <a:srgbClr val="FFC301"/>
                    </a:solidFill>
                  </a:tcPr>
                </a:tc>
                <a:tc hMerge="1">
                  <a:txBody>
                    <a:bodyPr/>
                    <a:lstStyle/>
                    <a:p>
                      <a:endParaRPr lang="en-US"/>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Montage</a:t>
                      </a:r>
                    </a:p>
                  </a:txBody>
                  <a:tcPr>
                    <a:solidFill>
                      <a:srgbClr val="FFC301"/>
                    </a:solidFill>
                  </a:tcPr>
                </a:tc>
                <a:tc h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Regie</a:t>
                      </a:r>
                    </a:p>
                  </a:txBody>
                  <a:tcPr>
                    <a:solidFill>
                      <a:srgbClr val="FFC301"/>
                    </a:solidFill>
                  </a:tcPr>
                </a:tc>
                <a:tc>
                  <a:txBody>
                    <a:bodyPr/>
                    <a:lstStyle/>
                    <a:p>
                      <a:pPr algn="ctr"/>
                      <a:r>
                        <a:rPr lang="en-US" sz="1200" dirty="0">
                          <a:solidFill>
                            <a:schemeClr val="tx1"/>
                          </a:solidFill>
                        </a:rPr>
                        <a:t>Transport</a:t>
                      </a:r>
                    </a:p>
                  </a:txBody>
                  <a:tcPr>
                    <a:solidFill>
                      <a:srgbClr val="D2BB5A"/>
                    </a:solidFill>
                  </a:tcPr>
                </a:tc>
                <a:extLst>
                  <a:ext uri="{0D108BD9-81ED-4DB2-BD59-A6C34878D82A}">
                    <a16:rowId xmlns:a16="http://schemas.microsoft.com/office/drawing/2014/main" val="3376405294"/>
                  </a:ext>
                </a:extLst>
              </a:tr>
              <a:tr h="471397">
                <a:tc>
                  <a:txBody>
                    <a:bodyPr/>
                    <a:lstStyle/>
                    <a:p>
                      <a:pPr algn="ctr"/>
                      <a:r>
                        <a:rPr lang="en-US" sz="1200" dirty="0"/>
                        <a:t>Décors</a:t>
                      </a:r>
                    </a:p>
                  </a:txBody>
                  <a:tcPr>
                    <a:solidFill>
                      <a:srgbClr val="B79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Conteneur</a:t>
                      </a:r>
                    </a:p>
                  </a:txBody>
                  <a:tcPr>
                    <a:solidFill>
                      <a:srgbClr val="D2BB5A"/>
                    </a:solidFill>
                  </a:tcPr>
                </a:tc>
                <a:tc>
                  <a:txBody>
                    <a:bodyPr/>
                    <a:lstStyle/>
                    <a:p>
                      <a:pPr algn="l"/>
                      <a:r>
                        <a:rPr lang="en-US" sz="1200" dirty="0"/>
                        <a:t>1</a:t>
                      </a:r>
                    </a:p>
                  </a:txBody>
                  <a:tcPr>
                    <a:solidFill>
                      <a:srgbClr val="D2BB5A"/>
                    </a:solidFill>
                  </a:tcPr>
                </a:tc>
                <a:tc>
                  <a:txBody>
                    <a:bodyPr/>
                    <a:lstStyle/>
                    <a:p>
                      <a:r>
                        <a:rPr lang="en-US" sz="1200" dirty="0"/>
                        <a:t>Peintures</a:t>
                      </a:r>
                    </a:p>
                  </a:txBody>
                  <a:tcPr>
                    <a:solidFill>
                      <a:srgbClr val="FFC301"/>
                    </a:solidFill>
                  </a:tcPr>
                </a:tc>
                <a:tc gridSpan="2">
                  <a:txBody>
                    <a:bodyPr/>
                    <a:lstStyle/>
                    <a:p>
                      <a:pPr algn="l"/>
                      <a:r>
                        <a:rPr lang="en-US" sz="1200" dirty="0"/>
                        <a:t>Bois</a:t>
                      </a:r>
                    </a:p>
                  </a:txBody>
                  <a:tcPr>
                    <a:solidFill>
                      <a:srgbClr val="FFC301"/>
                    </a:solidFill>
                  </a:tcPr>
                </a:tc>
                <a:tc hMerge="1">
                  <a:txBody>
                    <a:bodyPr/>
                    <a:lstStyle/>
                    <a:p>
                      <a:endParaRPr lang="en-US"/>
                    </a:p>
                  </a:txBody>
                  <a:tcPr/>
                </a:tc>
                <a:tc gridSpan="2">
                  <a:txBody>
                    <a:bodyPr/>
                    <a:lstStyle/>
                    <a:p>
                      <a:r>
                        <a:rPr lang="en-US" sz="1200" dirty="0"/>
                        <a:t>Metal</a:t>
                      </a:r>
                    </a:p>
                  </a:txBody>
                  <a:tcPr>
                    <a:solidFill>
                      <a:srgbClr val="FFC301"/>
                    </a:solidFill>
                  </a:tcPr>
                </a:tc>
                <a:tc hMerge="1">
                  <a:txBody>
                    <a:bodyPr/>
                    <a:lstStyle/>
                    <a:p>
                      <a:endParaRPr lang="en-US"/>
                    </a:p>
                  </a:txBody>
                  <a:tcPr/>
                </a:tc>
                <a:tc>
                  <a:txBody>
                    <a:bodyPr/>
                    <a:lstStyle/>
                    <a:p>
                      <a:r>
                        <a:rPr lang="en-US" sz="1200" dirty="0"/>
                        <a:t>Tissus</a:t>
                      </a:r>
                    </a:p>
                  </a:txBody>
                  <a:tcPr>
                    <a:solidFill>
                      <a:srgbClr val="FFC301"/>
                    </a:solidFill>
                  </a:tcPr>
                </a:tc>
                <a:tc>
                  <a:txBody>
                    <a:bodyPr/>
                    <a:lstStyle/>
                    <a:p>
                      <a:pPr algn="ctr"/>
                      <a:r>
                        <a:rPr lang="en-US" sz="1200" dirty="0">
                          <a:solidFill>
                            <a:schemeClr val="tx1"/>
                          </a:solidFill>
                        </a:rPr>
                        <a:t>Outils</a:t>
                      </a:r>
                    </a:p>
                  </a:txBody>
                  <a:tcPr>
                    <a:solidFill>
                      <a:srgbClr val="D2BB5A"/>
                    </a:solidFill>
                  </a:tcPr>
                </a:tc>
                <a:extLst>
                  <a:ext uri="{0D108BD9-81ED-4DB2-BD59-A6C34878D82A}">
                    <a16:rowId xmlns:a16="http://schemas.microsoft.com/office/drawing/2014/main" val="3332492384"/>
                  </a:ext>
                </a:extLst>
              </a:tr>
              <a:tr h="471397">
                <a:tc>
                  <a:txBody>
                    <a:bodyPr/>
                    <a:lstStyle/>
                    <a:p>
                      <a:pPr algn="ctr"/>
                      <a:r>
                        <a:rPr lang="en-US" sz="1200" dirty="0"/>
                        <a:t>Maintenance</a:t>
                      </a:r>
                    </a:p>
                  </a:txBody>
                  <a:tcPr>
                    <a:solidFill>
                      <a:srgbClr val="B79000"/>
                    </a:solidFill>
                  </a:tcPr>
                </a:tc>
                <a:tc>
                  <a:txBody>
                    <a:bodyPr/>
                    <a:lstStyle/>
                    <a:p>
                      <a:pPr algn="l"/>
                      <a:r>
                        <a:rPr lang="en-US" sz="1200" dirty="0"/>
                        <a:t>Conteneur</a:t>
                      </a:r>
                    </a:p>
                  </a:txBody>
                  <a:tcPr>
                    <a:solidFill>
                      <a:srgbClr val="D2BB5A"/>
                    </a:solidFill>
                  </a:tcPr>
                </a:tc>
                <a:tc>
                  <a:txBody>
                    <a:bodyPr/>
                    <a:lstStyle/>
                    <a:p>
                      <a:pPr algn="l"/>
                      <a:r>
                        <a:rPr lang="en-US" sz="1200" dirty="0"/>
                        <a:t>1</a:t>
                      </a:r>
                    </a:p>
                  </a:txBody>
                  <a:tcPr>
                    <a:solidFill>
                      <a:srgbClr val="D2BB5A"/>
                    </a:solidFill>
                  </a:tcPr>
                </a:tc>
                <a:tc>
                  <a:txBody>
                    <a:bodyPr/>
                    <a:lstStyle/>
                    <a:p>
                      <a:r>
                        <a:rPr lang="en-US" sz="1200" dirty="0"/>
                        <a:t>Outils</a:t>
                      </a:r>
                    </a:p>
                  </a:txBody>
                  <a:tcPr>
                    <a:solidFill>
                      <a:srgbClr val="FFC301"/>
                    </a:solidFill>
                  </a:tcPr>
                </a:tc>
                <a:tc gridSpan="2">
                  <a:txBody>
                    <a:bodyPr/>
                    <a:lstStyle/>
                    <a:p>
                      <a:r>
                        <a:rPr lang="en-US" sz="1200" dirty="0"/>
                        <a:t>Internet</a:t>
                      </a:r>
                    </a:p>
                  </a:txBody>
                  <a:tcPr>
                    <a:solidFill>
                      <a:srgbClr val="FFC301"/>
                    </a:solidFill>
                  </a:tcPr>
                </a:tc>
                <a:tc hMerge="1">
                  <a:txBody>
                    <a:bodyPr/>
                    <a:lstStyle/>
                    <a:p>
                      <a:endParaRPr lang="en-US"/>
                    </a:p>
                  </a:txBody>
                  <a:tcPr/>
                </a:tc>
                <a:tc gridSpan="2">
                  <a:txBody>
                    <a:bodyPr/>
                    <a:lstStyle/>
                    <a:p>
                      <a:pPr algn="l"/>
                      <a:r>
                        <a:rPr lang="en-US" sz="1200" dirty="0"/>
                        <a:t>Bricolage</a:t>
                      </a:r>
                    </a:p>
                  </a:txBody>
                  <a:tcPr>
                    <a:solidFill>
                      <a:srgbClr val="FFC301"/>
                    </a:solidFill>
                  </a:tcPr>
                </a:tc>
                <a:tc hMerge="1">
                  <a:txBody>
                    <a:bodyPr/>
                    <a:lstStyle/>
                    <a:p>
                      <a:endParaRPr lang="en-US"/>
                    </a:p>
                  </a:txBody>
                  <a:tcPr/>
                </a:tc>
                <a:tc>
                  <a:txBody>
                    <a:bodyPr/>
                    <a:lstStyle/>
                    <a:p>
                      <a:r>
                        <a:rPr lang="en-US" sz="1200" dirty="0"/>
                        <a:t>Camps, Tables, Chaises</a:t>
                      </a:r>
                    </a:p>
                  </a:txBody>
                  <a:tcPr>
                    <a:solidFill>
                      <a:srgbClr val="FFC301"/>
                    </a:solidFill>
                  </a:tcPr>
                </a:tc>
                <a:tc>
                  <a:txBody>
                    <a:bodyPr/>
                    <a:lstStyle/>
                    <a:p>
                      <a:pPr algn="ctr"/>
                      <a:r>
                        <a:rPr lang="en-US" sz="1200" dirty="0"/>
                        <a:t>+ stockage cuisine</a:t>
                      </a:r>
                    </a:p>
                  </a:txBody>
                  <a:tcPr>
                    <a:solidFill>
                      <a:srgbClr val="D2BB5A"/>
                    </a:solidFill>
                  </a:tcPr>
                </a:tc>
                <a:extLst>
                  <a:ext uri="{0D108BD9-81ED-4DB2-BD59-A6C34878D82A}">
                    <a16:rowId xmlns:a16="http://schemas.microsoft.com/office/drawing/2014/main" val="561523372"/>
                  </a:ext>
                </a:extLst>
              </a:tr>
              <a:tr h="4713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Marketing</a:t>
                      </a:r>
                    </a:p>
                  </a:txBody>
                  <a:tcPr>
                    <a:solidFill>
                      <a:srgbClr val="B79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Office Camp</a:t>
                      </a:r>
                    </a:p>
                  </a:txBody>
                  <a:tcPr>
                    <a:solidFill>
                      <a:srgbClr val="D2BB5A"/>
                    </a:solidFill>
                  </a:tcPr>
                </a:tc>
                <a:tc>
                  <a:txBody>
                    <a:bodyPr/>
                    <a:lstStyle/>
                    <a:p>
                      <a:pPr algn="ctr"/>
                      <a:r>
                        <a:rPr lang="en-US" sz="1200" dirty="0"/>
                        <a:t>2</a:t>
                      </a:r>
                    </a:p>
                  </a:txBody>
                  <a:tcPr>
                    <a:solidFill>
                      <a:srgbClr val="D2BB5A"/>
                    </a:solidFill>
                  </a:tcPr>
                </a:tc>
                <a:tc>
                  <a:txBody>
                    <a:bodyPr/>
                    <a:lstStyle/>
                    <a:p>
                      <a:r>
                        <a:rPr lang="en-US" sz="1200" dirty="0"/>
                        <a:t>Meeting Camp</a:t>
                      </a:r>
                    </a:p>
                  </a:txBody>
                  <a:tcPr>
                    <a:solidFill>
                      <a:srgbClr val="FFC301"/>
                    </a:solidFill>
                  </a:tcPr>
                </a:tc>
                <a:tc gridSpan="2">
                  <a:txBody>
                    <a:bodyPr/>
                    <a:lstStyle/>
                    <a:p>
                      <a:r>
                        <a:rPr lang="en-US" sz="1200" dirty="0"/>
                        <a:t>Office</a:t>
                      </a:r>
                    </a:p>
                  </a:txBody>
                  <a:tcPr>
                    <a:solidFill>
                      <a:srgbClr val="FFC301"/>
                    </a:solidFill>
                  </a:tcPr>
                </a:tc>
                <a:tc hMerge="1">
                  <a:txBody>
                    <a:bodyPr/>
                    <a:lstStyle/>
                    <a:p>
                      <a:endParaRPr lang="en-US"/>
                    </a:p>
                  </a:txBody>
                  <a:tcPr/>
                </a:tc>
                <a:tc gridSpan="2">
                  <a:txBody>
                    <a:bodyPr/>
                    <a:lstStyle/>
                    <a:p>
                      <a:endParaRPr lang="en-US" sz="1200" dirty="0"/>
                    </a:p>
                  </a:txBody>
                  <a:tcPr>
                    <a:solidFill>
                      <a:srgbClr val="FFC301"/>
                    </a:solidFill>
                  </a:tcPr>
                </a:tc>
                <a:tc hMerge="1">
                  <a:txBody>
                    <a:bodyPr/>
                    <a:lstStyle/>
                    <a:p>
                      <a:endParaRPr lang="en-US"/>
                    </a:p>
                  </a:txBody>
                  <a:tcPr/>
                </a:tc>
                <a:tc>
                  <a:txBody>
                    <a:bodyPr/>
                    <a:lstStyle/>
                    <a:p>
                      <a:endParaRPr lang="en-US" sz="1200"/>
                    </a:p>
                  </a:txBody>
                  <a:tcPr>
                    <a:solidFill>
                      <a:srgbClr val="FFC301"/>
                    </a:solidFill>
                  </a:tcPr>
                </a:tc>
                <a:tc>
                  <a:txBody>
                    <a:bodyPr/>
                    <a:lstStyle/>
                    <a:p>
                      <a:endParaRPr lang="en-US" sz="1200" dirty="0"/>
                    </a:p>
                  </a:txBody>
                  <a:tcPr>
                    <a:solidFill>
                      <a:srgbClr val="D2BB5A"/>
                    </a:solidFill>
                  </a:tcPr>
                </a:tc>
                <a:extLst>
                  <a:ext uri="{0D108BD9-81ED-4DB2-BD59-A6C34878D82A}">
                    <a16:rowId xmlns:a16="http://schemas.microsoft.com/office/drawing/2014/main" val="2515068960"/>
                  </a:ext>
                </a:extLst>
              </a:tr>
              <a:tr h="4713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Administration</a:t>
                      </a:r>
                    </a:p>
                  </a:txBody>
                  <a:tcPr>
                    <a:solidFill>
                      <a:srgbClr val="B79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Office Camp</a:t>
                      </a:r>
                    </a:p>
                  </a:txBody>
                  <a:tcPr>
                    <a:solidFill>
                      <a:srgbClr val="D2BB5A"/>
                    </a:solidFill>
                  </a:tcPr>
                </a:tc>
                <a:tc>
                  <a:txBody>
                    <a:bodyPr/>
                    <a:lstStyle/>
                    <a:p>
                      <a:pPr algn="ctr"/>
                      <a:r>
                        <a:rPr lang="en-US" sz="1200" b="1" dirty="0">
                          <a:solidFill>
                            <a:schemeClr val="tx1"/>
                          </a:solidFill>
                        </a:rPr>
                        <a:t>2</a:t>
                      </a:r>
                    </a:p>
                  </a:txBody>
                  <a:tcPr>
                    <a:solidFill>
                      <a:srgbClr val="D2BB5A"/>
                    </a:solidFill>
                  </a:tcPr>
                </a:tc>
                <a:tc>
                  <a:txBody>
                    <a:bodyPr/>
                    <a:lstStyle/>
                    <a:p>
                      <a:r>
                        <a:rPr lang="en-US" sz="1200" dirty="0"/>
                        <a:t>Office</a:t>
                      </a:r>
                    </a:p>
                  </a:txBody>
                  <a:tcPr>
                    <a:solidFill>
                      <a:srgbClr val="FFC301"/>
                    </a:solidFill>
                  </a:tcPr>
                </a:tc>
                <a:tc gridSpan="2">
                  <a:txBody>
                    <a:bodyPr/>
                    <a:lstStyle/>
                    <a:p>
                      <a:endParaRPr lang="en-US" sz="1200" dirty="0"/>
                    </a:p>
                  </a:txBody>
                  <a:tcPr>
                    <a:solidFill>
                      <a:srgbClr val="FFC301"/>
                    </a:solidFill>
                  </a:tcPr>
                </a:tc>
                <a:tc hMerge="1">
                  <a:txBody>
                    <a:bodyPr/>
                    <a:lstStyle/>
                    <a:p>
                      <a:endParaRPr lang="en-US"/>
                    </a:p>
                  </a:txBody>
                  <a:tcPr/>
                </a:tc>
                <a:tc gridSpan="2">
                  <a:txBody>
                    <a:bodyPr/>
                    <a:lstStyle/>
                    <a:p>
                      <a:endParaRPr lang="en-US" sz="1200" dirty="0"/>
                    </a:p>
                  </a:txBody>
                  <a:tcPr>
                    <a:solidFill>
                      <a:srgbClr val="FFC301"/>
                    </a:solidFill>
                  </a:tcPr>
                </a:tc>
                <a:tc hMerge="1">
                  <a:txBody>
                    <a:bodyPr/>
                    <a:lstStyle/>
                    <a:p>
                      <a:endParaRPr lang="en-US"/>
                    </a:p>
                  </a:txBody>
                  <a:tcPr/>
                </a:tc>
                <a:tc>
                  <a:txBody>
                    <a:bodyPr/>
                    <a:lstStyle/>
                    <a:p>
                      <a:endParaRPr lang="en-US" sz="1200"/>
                    </a:p>
                  </a:txBody>
                  <a:tcPr>
                    <a:solidFill>
                      <a:srgbClr val="FFC301"/>
                    </a:solidFill>
                  </a:tcPr>
                </a:tc>
                <a:tc rowSpan="2">
                  <a:txBody>
                    <a:bodyPr/>
                    <a:lstStyle/>
                    <a:p>
                      <a:pPr algn="l"/>
                      <a:r>
                        <a:rPr lang="en-US" sz="1200" dirty="0"/>
                        <a:t>Office Camp est une maison que la production loue et qui se trouve non loin du site de tournage. Cette maison sert de bureau, cuisine, lessive et dressing.</a:t>
                      </a:r>
                    </a:p>
                  </a:txBody>
                  <a:tcPr>
                    <a:solidFill>
                      <a:srgbClr val="D2BB5A"/>
                    </a:solidFill>
                  </a:tcPr>
                </a:tc>
                <a:extLst>
                  <a:ext uri="{0D108BD9-81ED-4DB2-BD59-A6C34878D82A}">
                    <a16:rowId xmlns:a16="http://schemas.microsoft.com/office/drawing/2014/main" val="4011603862"/>
                  </a:ext>
                </a:extLst>
              </a:tr>
              <a:tr h="471397">
                <a:tc>
                  <a:txBody>
                    <a:bodyPr/>
                    <a:lstStyle/>
                    <a:p>
                      <a:pPr algn="ctr"/>
                      <a:r>
                        <a:rPr lang="en-US" sz="1200" dirty="0"/>
                        <a:t>Medical</a:t>
                      </a:r>
                    </a:p>
                  </a:txBody>
                  <a:tcPr>
                    <a:solidFill>
                      <a:srgbClr val="B79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Office Camp</a:t>
                      </a:r>
                    </a:p>
                  </a:txBody>
                  <a:tcPr>
                    <a:solidFill>
                      <a:srgbClr val="D2BB5A"/>
                    </a:solidFill>
                  </a:tcPr>
                </a:tc>
                <a:tc>
                  <a:txBody>
                    <a:bodyPr/>
                    <a:lstStyle/>
                    <a:p>
                      <a:pPr algn="ctr"/>
                      <a:r>
                        <a:rPr lang="en-US" sz="1200" dirty="0"/>
                        <a:t>1</a:t>
                      </a:r>
                    </a:p>
                  </a:txBody>
                  <a:tcPr>
                    <a:solidFill>
                      <a:srgbClr val="D2BB5A"/>
                    </a:solidFill>
                  </a:tcPr>
                </a:tc>
                <a:tc>
                  <a:txBody>
                    <a:bodyPr/>
                    <a:lstStyle/>
                    <a:p>
                      <a:endParaRPr lang="en-US" sz="1200" dirty="0"/>
                    </a:p>
                  </a:txBody>
                  <a:tcPr>
                    <a:solidFill>
                      <a:srgbClr val="FFC301"/>
                    </a:solidFill>
                  </a:tcPr>
                </a:tc>
                <a:tc gridSpan="2">
                  <a:txBody>
                    <a:bodyPr/>
                    <a:lstStyle/>
                    <a:p>
                      <a:endParaRPr lang="en-US" sz="1200" dirty="0"/>
                    </a:p>
                  </a:txBody>
                  <a:tcPr>
                    <a:solidFill>
                      <a:srgbClr val="FFC301"/>
                    </a:solidFill>
                  </a:tcPr>
                </a:tc>
                <a:tc hMerge="1">
                  <a:txBody>
                    <a:bodyPr/>
                    <a:lstStyle/>
                    <a:p>
                      <a:endParaRPr lang="en-US"/>
                    </a:p>
                  </a:txBody>
                  <a:tcPr/>
                </a:tc>
                <a:tc gridSpan="2">
                  <a:txBody>
                    <a:bodyPr/>
                    <a:lstStyle/>
                    <a:p>
                      <a:endParaRPr lang="en-US" sz="1200"/>
                    </a:p>
                  </a:txBody>
                  <a:tcPr>
                    <a:solidFill>
                      <a:srgbClr val="FFC301"/>
                    </a:solidFill>
                  </a:tcPr>
                </a:tc>
                <a:tc hMerge="1">
                  <a:txBody>
                    <a:bodyPr/>
                    <a:lstStyle/>
                    <a:p>
                      <a:endParaRPr lang="en-US"/>
                    </a:p>
                  </a:txBody>
                  <a:tcPr/>
                </a:tc>
                <a:tc>
                  <a:txBody>
                    <a:bodyPr/>
                    <a:lstStyle/>
                    <a:p>
                      <a:endParaRPr lang="en-US" sz="1200"/>
                    </a:p>
                  </a:txBody>
                  <a:tcPr>
                    <a:solidFill>
                      <a:srgbClr val="FFC301"/>
                    </a:solidFill>
                  </a:tcPr>
                </a:tc>
                <a:tc vMerge="1">
                  <a:txBody>
                    <a:bodyPr/>
                    <a:lstStyle/>
                    <a:p>
                      <a:endParaRPr lang="en-US" sz="1200" dirty="0"/>
                    </a:p>
                  </a:txBody>
                  <a:tcPr>
                    <a:solidFill>
                      <a:srgbClr val="D2BB5A"/>
                    </a:solidFill>
                  </a:tcPr>
                </a:tc>
                <a:extLst>
                  <a:ext uri="{0D108BD9-81ED-4DB2-BD59-A6C34878D82A}">
                    <a16:rowId xmlns:a16="http://schemas.microsoft.com/office/drawing/2014/main" val="2502307190"/>
                  </a:ext>
                </a:extLst>
              </a:tr>
              <a:tr h="471397">
                <a:tc>
                  <a:txBody>
                    <a:bodyPr/>
                    <a:lstStyle/>
                    <a:p>
                      <a:pPr algn="ctr"/>
                      <a:r>
                        <a:rPr lang="en-US" sz="1200" dirty="0"/>
                        <a:t>Transport</a:t>
                      </a:r>
                    </a:p>
                  </a:txBody>
                  <a:tcPr>
                    <a:solidFill>
                      <a:srgbClr val="B79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Parking</a:t>
                      </a:r>
                    </a:p>
                  </a:txBody>
                  <a:tcPr>
                    <a:solidFill>
                      <a:srgbClr val="D2BB5A"/>
                    </a:solidFill>
                  </a:tcPr>
                </a:tc>
                <a:tc>
                  <a:txBody>
                    <a:bodyPr/>
                    <a:lstStyle/>
                    <a:p>
                      <a:pPr algn="r"/>
                      <a:r>
                        <a:rPr lang="en-US" sz="1200" dirty="0"/>
                        <a:t>1</a:t>
                      </a:r>
                    </a:p>
                  </a:txBody>
                  <a:tcPr>
                    <a:solidFill>
                      <a:srgbClr val="D2BB5A"/>
                    </a:solidFill>
                  </a:tcPr>
                </a:tc>
                <a:tc>
                  <a:txBody>
                    <a:bodyPr/>
                    <a:lstStyle/>
                    <a:p>
                      <a:endParaRPr lang="en-US" sz="1200" dirty="0"/>
                    </a:p>
                  </a:txBody>
                  <a:tcPr>
                    <a:solidFill>
                      <a:srgbClr val="FFC301"/>
                    </a:solidFill>
                  </a:tcPr>
                </a:tc>
                <a:tc gridSpan="2">
                  <a:txBody>
                    <a:bodyPr/>
                    <a:lstStyle/>
                    <a:p>
                      <a:endParaRPr lang="en-US" sz="1200" dirty="0"/>
                    </a:p>
                  </a:txBody>
                  <a:tcPr>
                    <a:solidFill>
                      <a:srgbClr val="FFC301"/>
                    </a:solidFill>
                  </a:tcPr>
                </a:tc>
                <a:tc hMerge="1">
                  <a:txBody>
                    <a:bodyPr/>
                    <a:lstStyle/>
                    <a:p>
                      <a:endParaRPr lang="en-US"/>
                    </a:p>
                  </a:txBody>
                  <a:tcPr/>
                </a:tc>
                <a:tc gridSpan="2">
                  <a:txBody>
                    <a:bodyPr/>
                    <a:lstStyle/>
                    <a:p>
                      <a:endParaRPr lang="en-US" sz="1200"/>
                    </a:p>
                  </a:txBody>
                  <a:tcPr>
                    <a:solidFill>
                      <a:srgbClr val="FFC301"/>
                    </a:solidFill>
                  </a:tcPr>
                </a:tc>
                <a:tc hMerge="1">
                  <a:txBody>
                    <a:bodyPr/>
                    <a:lstStyle/>
                    <a:p>
                      <a:endParaRPr lang="en-US"/>
                    </a:p>
                  </a:txBody>
                  <a:tcPr/>
                </a:tc>
                <a:tc>
                  <a:txBody>
                    <a:bodyPr/>
                    <a:lstStyle/>
                    <a:p>
                      <a:endParaRPr lang="en-US" sz="1200"/>
                    </a:p>
                  </a:txBody>
                  <a:tcPr>
                    <a:solidFill>
                      <a:srgbClr val="FFC301"/>
                    </a:solidFill>
                  </a:tcPr>
                </a:tc>
                <a:tc>
                  <a:txBody>
                    <a:bodyPr/>
                    <a:lstStyle/>
                    <a:p>
                      <a:endParaRPr lang="en-US" sz="1200" dirty="0"/>
                    </a:p>
                  </a:txBody>
                  <a:tcPr>
                    <a:solidFill>
                      <a:srgbClr val="D2BB5A"/>
                    </a:solidFill>
                  </a:tcPr>
                </a:tc>
                <a:extLst>
                  <a:ext uri="{0D108BD9-81ED-4DB2-BD59-A6C34878D82A}">
                    <a16:rowId xmlns:a16="http://schemas.microsoft.com/office/drawing/2014/main" val="3185845744"/>
                  </a:ext>
                </a:extLst>
              </a:tr>
              <a:tr h="471397">
                <a:tc>
                  <a:txBody>
                    <a:bodyPr/>
                    <a:lstStyle/>
                    <a:p>
                      <a:pPr algn="ctr"/>
                      <a:r>
                        <a:rPr lang="en-US" sz="1200" dirty="0"/>
                        <a:t>Cuisine</a:t>
                      </a:r>
                    </a:p>
                  </a:txBody>
                  <a:tcPr>
                    <a:solidFill>
                      <a:srgbClr val="B79000"/>
                    </a:solidFill>
                  </a:tcPr>
                </a:tc>
                <a:tc>
                  <a:txBody>
                    <a:bodyPr/>
                    <a:lstStyle/>
                    <a:p>
                      <a:pPr algn="l"/>
                      <a:r>
                        <a:rPr lang="en-US" sz="1200" dirty="0"/>
                        <a:t>Office Camp</a:t>
                      </a:r>
                    </a:p>
                  </a:txBody>
                  <a:tcPr>
                    <a:solidFill>
                      <a:srgbClr val="D2BB5A"/>
                    </a:solidFill>
                  </a:tcPr>
                </a:tc>
                <a:tc>
                  <a:txBody>
                    <a:bodyPr/>
                    <a:lstStyle/>
                    <a:p>
                      <a:pPr algn="ctr"/>
                      <a:r>
                        <a:rPr lang="en-US" sz="1200" dirty="0"/>
                        <a:t>1</a:t>
                      </a:r>
                    </a:p>
                  </a:txBody>
                  <a:tcPr>
                    <a:solidFill>
                      <a:srgbClr val="D2BB5A"/>
                    </a:solidFill>
                  </a:tcPr>
                </a:tc>
                <a:tc>
                  <a:txBody>
                    <a:bodyPr/>
                    <a:lstStyle/>
                    <a:p>
                      <a:endParaRPr lang="en-US" sz="1200" dirty="0"/>
                    </a:p>
                  </a:txBody>
                  <a:tcPr>
                    <a:solidFill>
                      <a:srgbClr val="FFC301"/>
                    </a:solidFill>
                  </a:tcPr>
                </a:tc>
                <a:tc gridSpan="2">
                  <a:txBody>
                    <a:bodyPr/>
                    <a:lstStyle/>
                    <a:p>
                      <a:endParaRPr lang="en-US" sz="1200" dirty="0"/>
                    </a:p>
                  </a:txBody>
                  <a:tcPr>
                    <a:solidFill>
                      <a:srgbClr val="FFC301"/>
                    </a:solidFill>
                  </a:tcPr>
                </a:tc>
                <a:tc hMerge="1">
                  <a:txBody>
                    <a:bodyPr/>
                    <a:lstStyle/>
                    <a:p>
                      <a:endParaRPr lang="en-US"/>
                    </a:p>
                  </a:txBody>
                  <a:tcPr/>
                </a:tc>
                <a:tc gridSpan="2">
                  <a:txBody>
                    <a:bodyPr/>
                    <a:lstStyle/>
                    <a:p>
                      <a:endParaRPr lang="en-US" sz="1200" dirty="0"/>
                    </a:p>
                  </a:txBody>
                  <a:tcPr>
                    <a:solidFill>
                      <a:srgbClr val="FFC301"/>
                    </a:solidFill>
                  </a:tcPr>
                </a:tc>
                <a:tc hMerge="1">
                  <a:txBody>
                    <a:bodyPr/>
                    <a:lstStyle/>
                    <a:p>
                      <a:endParaRPr lang="en-US"/>
                    </a:p>
                  </a:txBody>
                  <a:tcPr/>
                </a:tc>
                <a:tc>
                  <a:txBody>
                    <a:bodyPr/>
                    <a:lstStyle/>
                    <a:p>
                      <a:endParaRPr lang="en-US" sz="1200"/>
                    </a:p>
                  </a:txBody>
                  <a:tcPr>
                    <a:solidFill>
                      <a:srgbClr val="FFC301"/>
                    </a:solidFill>
                  </a:tcPr>
                </a:tc>
                <a:tc>
                  <a:txBody>
                    <a:bodyPr/>
                    <a:lstStyle/>
                    <a:p>
                      <a:endParaRPr lang="en-US" sz="1200" dirty="0"/>
                    </a:p>
                  </a:txBody>
                  <a:tcPr>
                    <a:solidFill>
                      <a:srgbClr val="D2BB5A"/>
                    </a:solidFill>
                  </a:tcPr>
                </a:tc>
                <a:extLst>
                  <a:ext uri="{0D108BD9-81ED-4DB2-BD59-A6C34878D82A}">
                    <a16:rowId xmlns:a16="http://schemas.microsoft.com/office/drawing/2014/main" val="3956879374"/>
                  </a:ext>
                </a:extLst>
              </a:tr>
              <a:tr h="471397">
                <a:tc>
                  <a:txBody>
                    <a:bodyPr/>
                    <a:lstStyle/>
                    <a:p>
                      <a:pPr algn="ctr"/>
                      <a:r>
                        <a:rPr lang="en-US" sz="1200" dirty="0"/>
                        <a:t>Securité</a:t>
                      </a:r>
                    </a:p>
                  </a:txBody>
                  <a:tcPr>
                    <a:solidFill>
                      <a:srgbClr val="B79000"/>
                    </a:solidFill>
                  </a:tcPr>
                </a:tc>
                <a:tc>
                  <a:txBody>
                    <a:bodyPr/>
                    <a:lstStyle/>
                    <a:p>
                      <a:pPr algn="l"/>
                      <a:r>
                        <a:rPr lang="en-US" sz="1200" dirty="0"/>
                        <a:t>Camp</a:t>
                      </a:r>
                    </a:p>
                  </a:txBody>
                  <a:tcPr>
                    <a:solidFill>
                      <a:srgbClr val="D2BB5A"/>
                    </a:solidFill>
                  </a:tcPr>
                </a:tc>
                <a:tc>
                  <a:txBody>
                    <a:bodyPr/>
                    <a:lstStyle/>
                    <a:p>
                      <a:pPr algn="ctr"/>
                      <a:r>
                        <a:rPr lang="en-US" sz="1200" dirty="0"/>
                        <a:t>1</a:t>
                      </a:r>
                    </a:p>
                  </a:txBody>
                  <a:tcPr>
                    <a:solidFill>
                      <a:srgbClr val="D2BB5A"/>
                    </a:solidFill>
                  </a:tcPr>
                </a:tc>
                <a:tc>
                  <a:txBody>
                    <a:bodyPr/>
                    <a:lstStyle/>
                    <a:p>
                      <a:endParaRPr lang="en-US" sz="1200" dirty="0"/>
                    </a:p>
                  </a:txBody>
                  <a:tcPr>
                    <a:solidFill>
                      <a:srgbClr val="FFC301"/>
                    </a:solidFill>
                  </a:tcPr>
                </a:tc>
                <a:tc gridSpan="2">
                  <a:txBody>
                    <a:bodyPr/>
                    <a:lstStyle/>
                    <a:p>
                      <a:endParaRPr lang="en-US" sz="1200"/>
                    </a:p>
                  </a:txBody>
                  <a:tcPr>
                    <a:solidFill>
                      <a:srgbClr val="FFC301"/>
                    </a:solidFill>
                  </a:tcPr>
                </a:tc>
                <a:tc hMerge="1">
                  <a:txBody>
                    <a:bodyPr/>
                    <a:lstStyle/>
                    <a:p>
                      <a:endParaRPr lang="en-US"/>
                    </a:p>
                  </a:txBody>
                  <a:tcPr/>
                </a:tc>
                <a:tc gridSpan="2">
                  <a:txBody>
                    <a:bodyPr/>
                    <a:lstStyle/>
                    <a:p>
                      <a:endParaRPr lang="en-US" sz="1200" dirty="0"/>
                    </a:p>
                  </a:txBody>
                  <a:tcPr>
                    <a:solidFill>
                      <a:srgbClr val="FFC301"/>
                    </a:solidFill>
                  </a:tcPr>
                </a:tc>
                <a:tc hMerge="1">
                  <a:txBody>
                    <a:bodyPr/>
                    <a:lstStyle/>
                    <a:p>
                      <a:endParaRPr lang="en-US"/>
                    </a:p>
                  </a:txBody>
                  <a:tcPr/>
                </a:tc>
                <a:tc>
                  <a:txBody>
                    <a:bodyPr/>
                    <a:lstStyle/>
                    <a:p>
                      <a:endParaRPr lang="en-US" sz="1200"/>
                    </a:p>
                  </a:txBody>
                  <a:tcPr>
                    <a:solidFill>
                      <a:srgbClr val="FFC301"/>
                    </a:solidFill>
                  </a:tcPr>
                </a:tc>
                <a:tc>
                  <a:txBody>
                    <a:bodyPr/>
                    <a:lstStyle/>
                    <a:p>
                      <a:endParaRPr lang="en-US" sz="1200" dirty="0"/>
                    </a:p>
                  </a:txBody>
                  <a:tcPr>
                    <a:solidFill>
                      <a:srgbClr val="D2BB5A"/>
                    </a:solidFill>
                  </a:tcPr>
                </a:tc>
                <a:extLst>
                  <a:ext uri="{0D108BD9-81ED-4DB2-BD59-A6C34878D82A}">
                    <a16:rowId xmlns:a16="http://schemas.microsoft.com/office/drawing/2014/main" val="401153455"/>
                  </a:ext>
                </a:extLst>
              </a:tr>
              <a:tr h="289649">
                <a:tc>
                  <a:txBody>
                    <a:bodyPr/>
                    <a:lstStyle/>
                    <a:p>
                      <a:r>
                        <a:rPr lang="en-US" sz="1200" dirty="0"/>
                        <a:t>Douche et Toilettes</a:t>
                      </a:r>
                    </a:p>
                  </a:txBody>
                  <a:tcPr>
                    <a:solidFill>
                      <a:srgbClr val="B79000"/>
                    </a:solidFill>
                  </a:tcPr>
                </a:tc>
                <a:tc>
                  <a:txBody>
                    <a:bodyPr/>
                    <a:lstStyle/>
                    <a:p>
                      <a:pPr algn="l"/>
                      <a:r>
                        <a:rPr lang="en-US" sz="1200" dirty="0"/>
                        <a:t>Conteneur</a:t>
                      </a:r>
                    </a:p>
                  </a:txBody>
                  <a:tcPr>
                    <a:solidFill>
                      <a:srgbClr val="D2BB5A"/>
                    </a:solidFill>
                  </a:tcPr>
                </a:tc>
                <a:tc>
                  <a:txBody>
                    <a:bodyPr/>
                    <a:lstStyle/>
                    <a:p>
                      <a:r>
                        <a:rPr lang="en-US" sz="1200" dirty="0"/>
                        <a:t>3</a:t>
                      </a:r>
                    </a:p>
                  </a:txBody>
                  <a:tcPr>
                    <a:solidFill>
                      <a:srgbClr val="D2BB5A"/>
                    </a:solidFill>
                  </a:tcPr>
                </a:tc>
                <a:tc gridSpan="2">
                  <a:txBody>
                    <a:bodyPr/>
                    <a:lstStyle/>
                    <a:p>
                      <a:pPr algn="ctr"/>
                      <a:r>
                        <a:rPr lang="en-US" sz="1200" dirty="0"/>
                        <a:t>Invités</a:t>
                      </a:r>
                    </a:p>
                  </a:txBody>
                  <a:tcPr>
                    <a:solidFill>
                      <a:srgbClr val="FFC301"/>
                    </a:solidFill>
                  </a:tcPr>
                </a:tc>
                <a:tc hMerge="1">
                  <a:txBody>
                    <a:bodyPr/>
                    <a:lstStyle/>
                    <a:p>
                      <a:endParaRPr lang="en-US" sz="1200" dirty="0"/>
                    </a:p>
                  </a:txBody>
                  <a:tcPr>
                    <a:solidFill>
                      <a:srgbClr val="D2BB5A"/>
                    </a:solidFill>
                  </a:tcPr>
                </a:tc>
                <a:tc gridSpan="2">
                  <a:txBody>
                    <a:bodyPr/>
                    <a:lstStyle/>
                    <a:p>
                      <a:pPr algn="ctr"/>
                      <a:r>
                        <a:rPr lang="en-US" sz="1200" dirty="0"/>
                        <a:t>Participants</a:t>
                      </a:r>
                    </a:p>
                  </a:txBody>
                  <a:tcPr>
                    <a:solidFill>
                      <a:srgbClr val="FFC301"/>
                    </a:solidFill>
                  </a:tcPr>
                </a:tc>
                <a:tc hMerge="1">
                  <a:txBody>
                    <a:bodyPr/>
                    <a:lstStyle/>
                    <a:p>
                      <a:pPr algn="ctr"/>
                      <a:endParaRPr lang="en-US" sz="1200" dirty="0"/>
                    </a:p>
                  </a:txBody>
                  <a:tcPr>
                    <a:solidFill>
                      <a:srgbClr val="FFC301"/>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Staff</a:t>
                      </a:r>
                    </a:p>
                    <a:p>
                      <a:pPr algn="ctr"/>
                      <a:endParaRPr lang="en-US" sz="1200" dirty="0"/>
                    </a:p>
                  </a:txBody>
                  <a:tcPr>
                    <a:solidFill>
                      <a:srgbClr val="FFC301"/>
                    </a:solidFill>
                  </a:tcPr>
                </a:tc>
                <a:tc hMerge="1">
                  <a:txBody>
                    <a:bodyPr/>
                    <a:lstStyle/>
                    <a:p>
                      <a:endParaRPr lang="en-US" sz="1200" dirty="0"/>
                    </a:p>
                  </a:txBody>
                  <a:tcPr>
                    <a:solidFill>
                      <a:srgbClr val="D2BB5A"/>
                    </a:solidFill>
                  </a:tcPr>
                </a:tc>
                <a:tc>
                  <a:txBody>
                    <a:bodyPr/>
                    <a:lstStyle/>
                    <a:p>
                      <a:pPr algn="ctr"/>
                      <a:endParaRPr lang="en-US" sz="1200" dirty="0"/>
                    </a:p>
                  </a:txBody>
                  <a:tcPr>
                    <a:solidFill>
                      <a:srgbClr val="D2BB5A"/>
                    </a:solidFill>
                  </a:tcPr>
                </a:tc>
                <a:extLst>
                  <a:ext uri="{0D108BD9-81ED-4DB2-BD59-A6C34878D82A}">
                    <a16:rowId xmlns:a16="http://schemas.microsoft.com/office/drawing/2014/main" val="3358438296"/>
                  </a:ext>
                </a:extLst>
              </a:tr>
              <a:tr h="407636">
                <a:tc>
                  <a:txBody>
                    <a:bodyPr/>
                    <a:lstStyle/>
                    <a:p>
                      <a:pPr algn="ctr"/>
                      <a:r>
                        <a:rPr lang="en-US" sz="1200" dirty="0"/>
                        <a:t>Lessive, Dressing</a:t>
                      </a:r>
                    </a:p>
                  </a:txBody>
                  <a:tcPr>
                    <a:solidFill>
                      <a:srgbClr val="B79000"/>
                    </a:solidFill>
                  </a:tcPr>
                </a:tc>
                <a:tc>
                  <a:txBody>
                    <a:bodyPr/>
                    <a:lstStyle/>
                    <a:p>
                      <a:pPr algn="l"/>
                      <a:r>
                        <a:rPr lang="en-US" sz="1200" dirty="0"/>
                        <a:t>Office Camp</a:t>
                      </a:r>
                    </a:p>
                  </a:txBody>
                  <a:tcPr>
                    <a:solidFill>
                      <a:srgbClr val="D2BB5A"/>
                    </a:solidFill>
                  </a:tcPr>
                </a:tc>
                <a:tc>
                  <a:txBody>
                    <a:bodyPr/>
                    <a:lstStyle/>
                    <a:p>
                      <a:pPr algn="ctr"/>
                      <a:r>
                        <a:rPr lang="en-US" sz="1200" dirty="0"/>
                        <a:t>1</a:t>
                      </a:r>
                    </a:p>
                  </a:txBody>
                  <a:tcPr>
                    <a:solidFill>
                      <a:srgbClr val="D2BB5A"/>
                    </a:solidFill>
                  </a:tcPr>
                </a:tc>
                <a:tc gridSpan="6">
                  <a:txBody>
                    <a:bodyPr/>
                    <a:lstStyle/>
                    <a:p>
                      <a:pPr algn="ctr"/>
                      <a:endParaRPr lang="en-US" sz="1200" dirty="0"/>
                    </a:p>
                  </a:txBody>
                  <a:tcPr>
                    <a:solidFill>
                      <a:srgbClr val="FFC301"/>
                    </a:solidFill>
                  </a:tcPr>
                </a:tc>
                <a:tc hMerge="1">
                  <a:txBody>
                    <a:bodyPr/>
                    <a:lstStyle/>
                    <a:p>
                      <a:endParaRPr lang="en-US"/>
                    </a:p>
                  </a:txBody>
                  <a:tcPr/>
                </a:tc>
                <a:tc hMerge="1">
                  <a:txBody>
                    <a:bodyPr/>
                    <a:lstStyle/>
                    <a:p>
                      <a:pPr algn="ctr"/>
                      <a:endParaRPr lang="en-US" sz="1200" dirty="0"/>
                    </a:p>
                  </a:txBody>
                  <a:tcPr>
                    <a:solidFill>
                      <a:srgbClr val="FFC301"/>
                    </a:solidFill>
                  </a:tcPr>
                </a:tc>
                <a:tc hMerge="1">
                  <a:txBody>
                    <a:bodyPr/>
                    <a:lstStyle/>
                    <a:p>
                      <a:endParaRPr lang="en-US"/>
                    </a:p>
                  </a:txBody>
                  <a:tcPr/>
                </a:tc>
                <a:tc hMerge="1">
                  <a:txBody>
                    <a:bodyPr/>
                    <a:lstStyle/>
                    <a:p>
                      <a:pPr algn="ctr"/>
                      <a:endParaRPr lang="en-US" sz="1200" dirty="0"/>
                    </a:p>
                  </a:txBody>
                  <a:tcPr>
                    <a:solidFill>
                      <a:srgbClr val="FFC301"/>
                    </a:solidFill>
                  </a:tcPr>
                </a:tc>
                <a:tc hMerge="1">
                  <a:txBody>
                    <a:bodyPr/>
                    <a:lstStyle/>
                    <a:p>
                      <a:endParaRPr lang="en-US"/>
                    </a:p>
                  </a:txBody>
                  <a:tcPr/>
                </a:tc>
                <a:tc>
                  <a:txBody>
                    <a:bodyPr/>
                    <a:lstStyle/>
                    <a:p>
                      <a:pPr algn="ctr"/>
                      <a:endParaRPr lang="en-US" sz="1200" dirty="0"/>
                    </a:p>
                  </a:txBody>
                  <a:tcPr>
                    <a:solidFill>
                      <a:srgbClr val="D2BB5A"/>
                    </a:solidFill>
                  </a:tcPr>
                </a:tc>
                <a:extLst>
                  <a:ext uri="{0D108BD9-81ED-4DB2-BD59-A6C34878D82A}">
                    <a16:rowId xmlns:a16="http://schemas.microsoft.com/office/drawing/2014/main" val="4072891641"/>
                  </a:ext>
                </a:extLst>
              </a:tr>
            </a:tbl>
          </a:graphicData>
        </a:graphic>
      </p:graphicFrame>
      <p:sp>
        <p:nvSpPr>
          <p:cNvPr id="4" name="TextBox 3">
            <a:extLst>
              <a:ext uri="{FF2B5EF4-FFF2-40B4-BE49-F238E27FC236}">
                <a16:creationId xmlns:a16="http://schemas.microsoft.com/office/drawing/2014/main" id="{BE55361C-A4D6-454F-8996-E415705DD8F6}"/>
              </a:ext>
            </a:extLst>
          </p:cNvPr>
          <p:cNvSpPr txBox="1"/>
          <p:nvPr/>
        </p:nvSpPr>
        <p:spPr>
          <a:xfrm>
            <a:off x="0" y="359945"/>
            <a:ext cx="4263081" cy="461665"/>
          </a:xfrm>
          <a:prstGeom prst="rect">
            <a:avLst/>
          </a:prstGeom>
          <a:solidFill>
            <a:srgbClr val="AC9000"/>
          </a:solidFill>
        </p:spPr>
        <p:txBody>
          <a:bodyPr wrap="square" rtlCol="0">
            <a:spAutoFit/>
          </a:bodyPr>
          <a:lstStyle/>
          <a:p>
            <a:pPr algn="ctr"/>
            <a:r>
              <a:rPr lang="en-US" sz="2400" b="1" dirty="0">
                <a:solidFill>
                  <a:schemeClr val="bg1"/>
                </a:solidFill>
              </a:rPr>
              <a:t>Logistic</a:t>
            </a:r>
          </a:p>
        </p:txBody>
      </p:sp>
    </p:spTree>
    <p:extLst>
      <p:ext uri="{BB962C8B-B14F-4D97-AF65-F5344CB8AC3E}">
        <p14:creationId xmlns:p14="http://schemas.microsoft.com/office/powerpoint/2010/main" val="1270767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t="-21000" b="-21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CD08C4-9944-4846-92D8-89EF0746E82E}"/>
              </a:ext>
            </a:extLst>
          </p:cNvPr>
          <p:cNvSpPr/>
          <p:nvPr/>
        </p:nvSpPr>
        <p:spPr>
          <a:xfrm>
            <a:off x="0" y="2123767"/>
            <a:ext cx="12192000" cy="4734734"/>
          </a:xfrm>
          <a:prstGeom prst="rect">
            <a:avLst/>
          </a:prstGeom>
          <a:solidFill>
            <a:schemeClr val="accent1">
              <a:lumMod val="60000"/>
              <a:lumOff val="40000"/>
              <a:alpha val="4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35DC737-430E-4A32-981D-D534B351BBEA}"/>
              </a:ext>
            </a:extLst>
          </p:cNvPr>
          <p:cNvSpPr/>
          <p:nvPr/>
        </p:nvSpPr>
        <p:spPr>
          <a:xfrm>
            <a:off x="85725" y="0"/>
            <a:ext cx="12004675" cy="953326"/>
          </a:xfrm>
          <a:prstGeom prst="rect">
            <a:avLst/>
          </a:prstGeom>
          <a:blipFill dpi="0" rotWithShape="1">
            <a:blip r:embed="rId3">
              <a:lum bright="70000" contrast="-70000"/>
            </a:blip>
            <a:srcRect/>
            <a:tile tx="0" ty="0" sx="100000" sy="100000" flip="none" algn="tl"/>
          </a:blipFill>
          <a:ln w="212725"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9A2F06B-4F35-4E07-A7CC-08639FF87A36}"/>
              </a:ext>
            </a:extLst>
          </p:cNvPr>
          <p:cNvSpPr txBox="1">
            <a:spLocks/>
          </p:cNvSpPr>
          <p:nvPr/>
        </p:nvSpPr>
        <p:spPr>
          <a:xfrm>
            <a:off x="2587" y="2649671"/>
            <a:ext cx="1613616" cy="466919"/>
          </a:xfrm>
          <a:prstGeom prst="rect">
            <a:avLst/>
          </a:prstGeom>
          <a:solidFill>
            <a:schemeClr val="tx2">
              <a:lumMod val="50000"/>
            </a:schemeClr>
          </a:solidFill>
          <a:ln w="38100">
            <a:solidFill>
              <a:schemeClr val="bg1">
                <a:lumMod val="95000"/>
              </a:schemeClr>
            </a:solidFill>
          </a:ln>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solidFill>
                  <a:schemeClr val="bg1"/>
                </a:solidFill>
              </a:rPr>
              <a:t>(1)    Logo</a:t>
            </a:r>
          </a:p>
        </p:txBody>
      </p:sp>
      <p:sp>
        <p:nvSpPr>
          <p:cNvPr id="8" name="Title 1">
            <a:extLst>
              <a:ext uri="{FF2B5EF4-FFF2-40B4-BE49-F238E27FC236}">
                <a16:creationId xmlns:a16="http://schemas.microsoft.com/office/drawing/2014/main" id="{790EFEE9-5D78-4A20-B888-248EDE49DF98}"/>
              </a:ext>
            </a:extLst>
          </p:cNvPr>
          <p:cNvSpPr txBox="1">
            <a:spLocks/>
          </p:cNvSpPr>
          <p:nvPr/>
        </p:nvSpPr>
        <p:spPr>
          <a:xfrm>
            <a:off x="212646" y="3506724"/>
            <a:ext cx="2519386" cy="692076"/>
          </a:xfrm>
          <a:prstGeom prst="rect">
            <a:avLst/>
          </a:prstGeom>
          <a:solidFill>
            <a:srgbClr val="FF0000"/>
          </a:solidFill>
          <a:ln w="38100">
            <a:solidFill>
              <a:schemeClr val="bg1">
                <a:lumMod val="95000"/>
              </a:schemeClr>
            </a:solidFill>
          </a:ln>
        </p:spPr>
        <p:txBody>
          <a:bodyP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9600" dirty="0">
              <a:solidFill>
                <a:schemeClr val="bg1"/>
              </a:solidFill>
            </a:endParaRPr>
          </a:p>
          <a:p>
            <a:pPr algn="ctr"/>
            <a:r>
              <a:rPr lang="en-US" sz="9600" dirty="0">
                <a:solidFill>
                  <a:schemeClr val="bg1"/>
                </a:solidFill>
              </a:rPr>
              <a:t>(2)    L'Émmission</a:t>
            </a:r>
          </a:p>
        </p:txBody>
      </p:sp>
      <p:sp>
        <p:nvSpPr>
          <p:cNvPr id="9" name="TextBox 8">
            <a:extLst>
              <a:ext uri="{FF2B5EF4-FFF2-40B4-BE49-F238E27FC236}">
                <a16:creationId xmlns:a16="http://schemas.microsoft.com/office/drawing/2014/main" id="{D1A935D6-12C4-4691-A385-1324966D9305}"/>
              </a:ext>
            </a:extLst>
          </p:cNvPr>
          <p:cNvSpPr txBox="1"/>
          <p:nvPr/>
        </p:nvSpPr>
        <p:spPr>
          <a:xfrm>
            <a:off x="233487" y="4704730"/>
            <a:ext cx="2733878" cy="461665"/>
          </a:xfrm>
          <a:prstGeom prst="rect">
            <a:avLst/>
          </a:prstGeom>
          <a:solidFill>
            <a:srgbClr val="AC9000"/>
          </a:solidFill>
          <a:ln w="38100">
            <a:solidFill>
              <a:schemeClr val="bg1">
                <a:lumMod val="95000"/>
              </a:schemeClr>
            </a:solidFill>
          </a:ln>
        </p:spPr>
        <p:txBody>
          <a:bodyPr wrap="square" rtlCol="0">
            <a:spAutoFit/>
          </a:bodyPr>
          <a:lstStyle/>
          <a:p>
            <a:pPr algn="ctr"/>
            <a:r>
              <a:rPr lang="fr-FR" sz="2400" dirty="0">
                <a:solidFill>
                  <a:schemeClr val="bg1"/>
                </a:solidFill>
              </a:rPr>
              <a:t>(3)    Le Programme</a:t>
            </a:r>
            <a:endParaRPr lang="en-US" sz="2400" dirty="0">
              <a:solidFill>
                <a:schemeClr val="bg1"/>
              </a:solidFill>
            </a:endParaRPr>
          </a:p>
        </p:txBody>
      </p:sp>
      <p:sp>
        <p:nvSpPr>
          <p:cNvPr id="10" name="Title 1">
            <a:extLst>
              <a:ext uri="{FF2B5EF4-FFF2-40B4-BE49-F238E27FC236}">
                <a16:creationId xmlns:a16="http://schemas.microsoft.com/office/drawing/2014/main" id="{854103BE-FBA6-4A61-9ACB-7F291885B779}"/>
              </a:ext>
            </a:extLst>
          </p:cNvPr>
          <p:cNvSpPr txBox="1">
            <a:spLocks/>
          </p:cNvSpPr>
          <p:nvPr/>
        </p:nvSpPr>
        <p:spPr>
          <a:xfrm>
            <a:off x="212646" y="5918490"/>
            <a:ext cx="1887794" cy="533114"/>
          </a:xfrm>
          <a:prstGeom prst="rect">
            <a:avLst/>
          </a:prstGeom>
          <a:solidFill>
            <a:srgbClr val="EBB099"/>
          </a:solidFill>
          <a:ln w="38100">
            <a:solidFill>
              <a:schemeClr val="bg1">
                <a:lumMod val="95000"/>
              </a:schemeClr>
            </a:solidFill>
          </a:ln>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solidFill>
                  <a:schemeClr val="bg1"/>
                </a:solidFill>
              </a:rPr>
              <a:t>(4)   Exalted</a:t>
            </a:r>
            <a:endParaRPr lang="en-US" sz="2800" dirty="0"/>
          </a:p>
        </p:txBody>
      </p:sp>
      <p:sp>
        <p:nvSpPr>
          <p:cNvPr id="12" name="Title 1">
            <a:extLst>
              <a:ext uri="{FF2B5EF4-FFF2-40B4-BE49-F238E27FC236}">
                <a16:creationId xmlns:a16="http://schemas.microsoft.com/office/drawing/2014/main" id="{C52CBD78-5CA5-45DD-A27C-326488438912}"/>
              </a:ext>
            </a:extLst>
          </p:cNvPr>
          <p:cNvSpPr txBox="1">
            <a:spLocks/>
          </p:cNvSpPr>
          <p:nvPr/>
        </p:nvSpPr>
        <p:spPr>
          <a:xfrm>
            <a:off x="2850872" y="3063384"/>
            <a:ext cx="2395282" cy="535211"/>
          </a:xfrm>
          <a:prstGeom prst="rect">
            <a:avLst/>
          </a:prstGeom>
          <a:solidFill>
            <a:srgbClr val="F1792F"/>
          </a:solidFill>
          <a:ln w="38100">
            <a:solidFill>
              <a:schemeClr val="bg1">
                <a:lumMod val="95000"/>
              </a:schemeClr>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solidFill>
                  <a:schemeClr val="bg1"/>
                </a:solidFill>
              </a:rPr>
              <a:t>(5)    Les Parcours</a:t>
            </a:r>
            <a:endParaRPr lang="en-US" sz="2400" dirty="0"/>
          </a:p>
        </p:txBody>
      </p:sp>
      <p:sp>
        <p:nvSpPr>
          <p:cNvPr id="13" name="Title 1">
            <a:extLst>
              <a:ext uri="{FF2B5EF4-FFF2-40B4-BE49-F238E27FC236}">
                <a16:creationId xmlns:a16="http://schemas.microsoft.com/office/drawing/2014/main" id="{3077460C-7A39-4E5F-97F7-3401BE4079FE}"/>
              </a:ext>
            </a:extLst>
          </p:cNvPr>
          <p:cNvSpPr txBox="1">
            <a:spLocks/>
          </p:cNvSpPr>
          <p:nvPr/>
        </p:nvSpPr>
        <p:spPr>
          <a:xfrm>
            <a:off x="3841431" y="5071714"/>
            <a:ext cx="3257267" cy="533113"/>
          </a:xfrm>
          <a:prstGeom prst="rect">
            <a:avLst/>
          </a:prstGeom>
          <a:solidFill>
            <a:srgbClr val="FF0000"/>
          </a:solidFill>
          <a:ln w="38100">
            <a:solidFill>
              <a:schemeClr val="bg1">
                <a:lumMod val="95000"/>
              </a:schemeClr>
            </a:solidFill>
          </a:ln>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solidFill>
                  <a:schemeClr val="bg1"/>
                </a:solidFill>
              </a:rPr>
              <a:t>(7)    Chasse aux Trésors</a:t>
            </a:r>
            <a:endParaRPr lang="en-US" sz="2400" dirty="0"/>
          </a:p>
        </p:txBody>
      </p:sp>
      <p:sp>
        <p:nvSpPr>
          <p:cNvPr id="16" name="Title 1">
            <a:extLst>
              <a:ext uri="{FF2B5EF4-FFF2-40B4-BE49-F238E27FC236}">
                <a16:creationId xmlns:a16="http://schemas.microsoft.com/office/drawing/2014/main" id="{AA8ED0B9-8DDA-493F-8186-E8FD877318D3}"/>
              </a:ext>
            </a:extLst>
          </p:cNvPr>
          <p:cNvSpPr txBox="1">
            <a:spLocks/>
          </p:cNvSpPr>
          <p:nvPr/>
        </p:nvSpPr>
        <p:spPr>
          <a:xfrm>
            <a:off x="3331262" y="4081533"/>
            <a:ext cx="1691631" cy="533113"/>
          </a:xfrm>
          <a:prstGeom prst="rect">
            <a:avLst/>
          </a:prstGeom>
          <a:solidFill>
            <a:schemeClr val="accent5">
              <a:lumMod val="60000"/>
              <a:lumOff val="40000"/>
            </a:schemeClr>
          </a:solidFill>
          <a:ln w="38100">
            <a:solidFill>
              <a:schemeClr val="bg1">
                <a:lumMod val="95000"/>
              </a:schemeClr>
            </a:solidFill>
          </a:ln>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solidFill>
                  <a:schemeClr val="bg1"/>
                </a:solidFill>
              </a:rPr>
              <a:t>(6)    Serene</a:t>
            </a:r>
            <a:endParaRPr lang="en-US" dirty="0"/>
          </a:p>
        </p:txBody>
      </p:sp>
      <p:sp>
        <p:nvSpPr>
          <p:cNvPr id="17" name="Title 1">
            <a:extLst>
              <a:ext uri="{FF2B5EF4-FFF2-40B4-BE49-F238E27FC236}">
                <a16:creationId xmlns:a16="http://schemas.microsoft.com/office/drawing/2014/main" id="{1F738C15-A60F-4072-AD9C-46386998EE0C}"/>
              </a:ext>
            </a:extLst>
          </p:cNvPr>
          <p:cNvSpPr txBox="1">
            <a:spLocks/>
          </p:cNvSpPr>
          <p:nvPr/>
        </p:nvSpPr>
        <p:spPr>
          <a:xfrm>
            <a:off x="2673829" y="5795338"/>
            <a:ext cx="2377365" cy="533113"/>
          </a:xfrm>
          <a:prstGeom prst="rect">
            <a:avLst/>
          </a:prstGeom>
          <a:solidFill>
            <a:schemeClr val="accent1">
              <a:lumMod val="50000"/>
            </a:schemeClr>
          </a:solidFill>
          <a:ln w="38100">
            <a:solidFill>
              <a:schemeClr val="bg1">
                <a:lumMod val="95000"/>
              </a:schemeClr>
            </a:solidFill>
          </a:ln>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solidFill>
                  <a:schemeClr val="bg1"/>
                </a:solidFill>
              </a:rPr>
              <a:t>(8)    Conseil Tribal</a:t>
            </a:r>
            <a:endParaRPr lang="en-US" sz="2400" dirty="0"/>
          </a:p>
        </p:txBody>
      </p:sp>
      <p:sp>
        <p:nvSpPr>
          <p:cNvPr id="19" name="TextBox 18">
            <a:extLst>
              <a:ext uri="{FF2B5EF4-FFF2-40B4-BE49-F238E27FC236}">
                <a16:creationId xmlns:a16="http://schemas.microsoft.com/office/drawing/2014/main" id="{EB98E494-F16F-436D-A5D7-AD89E1E68EB0}"/>
              </a:ext>
            </a:extLst>
          </p:cNvPr>
          <p:cNvSpPr txBox="1"/>
          <p:nvPr/>
        </p:nvSpPr>
        <p:spPr>
          <a:xfrm>
            <a:off x="5502948" y="2722273"/>
            <a:ext cx="3581385" cy="461665"/>
          </a:xfrm>
          <a:prstGeom prst="rect">
            <a:avLst/>
          </a:prstGeom>
          <a:solidFill>
            <a:srgbClr val="919A1E"/>
          </a:solidFill>
          <a:ln w="38100">
            <a:solidFill>
              <a:schemeClr val="bg1">
                <a:lumMod val="95000"/>
              </a:schemeClr>
            </a:solidFill>
          </a:ln>
        </p:spPr>
        <p:txBody>
          <a:bodyPr wrap="square" rtlCol="0">
            <a:spAutoFit/>
          </a:bodyPr>
          <a:lstStyle/>
          <a:p>
            <a:pPr algn="ctr"/>
            <a:r>
              <a:rPr lang="en-US" sz="2400" dirty="0">
                <a:solidFill>
                  <a:schemeClr val="bg1"/>
                </a:solidFill>
              </a:rPr>
              <a:t>(9)    Strategies de ventes </a:t>
            </a:r>
            <a:r>
              <a:rPr lang="en-US" sz="2400" dirty="0">
                <a:solidFill>
                  <a:srgbClr val="919A1E"/>
                </a:solidFill>
              </a:rPr>
              <a:t> </a:t>
            </a:r>
          </a:p>
        </p:txBody>
      </p:sp>
      <p:sp>
        <p:nvSpPr>
          <p:cNvPr id="20" name="Rectangle 19">
            <a:extLst>
              <a:ext uri="{FF2B5EF4-FFF2-40B4-BE49-F238E27FC236}">
                <a16:creationId xmlns:a16="http://schemas.microsoft.com/office/drawing/2014/main" id="{E6B85888-C90B-44B8-AC0A-165B2B501519}"/>
              </a:ext>
            </a:extLst>
          </p:cNvPr>
          <p:cNvSpPr/>
          <p:nvPr/>
        </p:nvSpPr>
        <p:spPr>
          <a:xfrm>
            <a:off x="5502948" y="4047378"/>
            <a:ext cx="2959511" cy="461665"/>
          </a:xfrm>
          <a:prstGeom prst="rect">
            <a:avLst/>
          </a:prstGeom>
          <a:solidFill>
            <a:srgbClr val="FFC301"/>
          </a:solidFill>
          <a:ln w="38100">
            <a:solidFill>
              <a:schemeClr val="bg1">
                <a:lumMod val="95000"/>
              </a:schemeClr>
            </a:solidFill>
          </a:ln>
        </p:spPr>
        <p:txBody>
          <a:bodyPr wrap="square">
            <a:spAutoFit/>
          </a:bodyPr>
          <a:lstStyle/>
          <a:p>
            <a:pPr algn="ctr"/>
            <a:r>
              <a:rPr lang="en-US" sz="2400" dirty="0">
                <a:solidFill>
                  <a:schemeClr val="bg1"/>
                </a:solidFill>
              </a:rPr>
              <a:t>(10)    Communication</a:t>
            </a:r>
          </a:p>
        </p:txBody>
      </p:sp>
      <p:sp>
        <p:nvSpPr>
          <p:cNvPr id="21" name="TextBox 20">
            <a:extLst>
              <a:ext uri="{FF2B5EF4-FFF2-40B4-BE49-F238E27FC236}">
                <a16:creationId xmlns:a16="http://schemas.microsoft.com/office/drawing/2014/main" id="{3497E441-6C28-404C-84E5-CC4F4208C19A}"/>
              </a:ext>
            </a:extLst>
          </p:cNvPr>
          <p:cNvSpPr txBox="1"/>
          <p:nvPr/>
        </p:nvSpPr>
        <p:spPr>
          <a:xfrm>
            <a:off x="5476351" y="6178696"/>
            <a:ext cx="2820629" cy="461665"/>
          </a:xfrm>
          <a:prstGeom prst="rect">
            <a:avLst/>
          </a:prstGeom>
          <a:solidFill>
            <a:srgbClr val="92D050"/>
          </a:solidFill>
          <a:ln w="38100">
            <a:solidFill>
              <a:schemeClr val="bg1">
                <a:lumMod val="95000"/>
              </a:schemeClr>
            </a:solidFill>
          </a:ln>
        </p:spPr>
        <p:txBody>
          <a:bodyPr wrap="square" rtlCol="0">
            <a:spAutoFit/>
          </a:bodyPr>
          <a:lstStyle/>
          <a:p>
            <a:pPr algn="ctr"/>
            <a:r>
              <a:rPr lang="en-US" sz="2400" dirty="0">
                <a:solidFill>
                  <a:schemeClr val="bg1"/>
                </a:solidFill>
              </a:rPr>
              <a:t>(11)    Le Réalisateur </a:t>
            </a:r>
            <a:endParaRPr lang="en-US" sz="2400" dirty="0">
              <a:solidFill>
                <a:srgbClr val="919A1E"/>
              </a:solidFill>
            </a:endParaRPr>
          </a:p>
        </p:txBody>
      </p:sp>
      <p:sp>
        <p:nvSpPr>
          <p:cNvPr id="22" name="Rectangle 21">
            <a:extLst>
              <a:ext uri="{FF2B5EF4-FFF2-40B4-BE49-F238E27FC236}">
                <a16:creationId xmlns:a16="http://schemas.microsoft.com/office/drawing/2014/main" id="{E59E2627-60D3-4613-90C5-53DE2ED09B74}"/>
              </a:ext>
            </a:extLst>
          </p:cNvPr>
          <p:cNvSpPr/>
          <p:nvPr/>
        </p:nvSpPr>
        <p:spPr>
          <a:xfrm>
            <a:off x="9353315" y="3304973"/>
            <a:ext cx="2395283" cy="461665"/>
          </a:xfrm>
          <a:prstGeom prst="rect">
            <a:avLst/>
          </a:prstGeom>
          <a:solidFill>
            <a:schemeClr val="tx2">
              <a:lumMod val="50000"/>
            </a:schemeClr>
          </a:solidFill>
          <a:ln w="38100">
            <a:solidFill>
              <a:schemeClr val="bg1">
                <a:lumMod val="95000"/>
              </a:schemeClr>
            </a:solidFill>
          </a:ln>
        </p:spPr>
        <p:txBody>
          <a:bodyPr wrap="square">
            <a:spAutoFit/>
          </a:bodyPr>
          <a:lstStyle/>
          <a:p>
            <a:pPr algn="ctr"/>
            <a:r>
              <a:rPr lang="en-US" sz="2400" dirty="0">
                <a:solidFill>
                  <a:schemeClr val="bg1"/>
                </a:solidFill>
              </a:rPr>
              <a:t>(12)    Securité</a:t>
            </a:r>
          </a:p>
        </p:txBody>
      </p:sp>
      <p:sp>
        <p:nvSpPr>
          <p:cNvPr id="23" name="TextBox 22">
            <a:extLst>
              <a:ext uri="{FF2B5EF4-FFF2-40B4-BE49-F238E27FC236}">
                <a16:creationId xmlns:a16="http://schemas.microsoft.com/office/drawing/2014/main" id="{6480FFBC-710A-4AA2-BEF2-B94BD459C610}"/>
              </a:ext>
            </a:extLst>
          </p:cNvPr>
          <p:cNvSpPr txBox="1"/>
          <p:nvPr/>
        </p:nvSpPr>
        <p:spPr>
          <a:xfrm>
            <a:off x="8898691" y="4434750"/>
            <a:ext cx="2395283" cy="461665"/>
          </a:xfrm>
          <a:prstGeom prst="rect">
            <a:avLst/>
          </a:prstGeom>
          <a:solidFill>
            <a:srgbClr val="F1792F"/>
          </a:solidFill>
          <a:ln w="38100">
            <a:solidFill>
              <a:schemeClr val="bg1">
                <a:lumMod val="95000"/>
              </a:schemeClr>
            </a:solidFill>
          </a:ln>
        </p:spPr>
        <p:txBody>
          <a:bodyPr wrap="square" rtlCol="0">
            <a:spAutoFit/>
          </a:bodyPr>
          <a:lstStyle/>
          <a:p>
            <a:pPr algn="ctr"/>
            <a:r>
              <a:rPr lang="en-US" sz="2400" dirty="0">
                <a:solidFill>
                  <a:schemeClr val="bg1"/>
                </a:solidFill>
              </a:rPr>
              <a:t>(13)    Logistic</a:t>
            </a:r>
          </a:p>
        </p:txBody>
      </p:sp>
      <p:sp>
        <p:nvSpPr>
          <p:cNvPr id="24" name="TextBox 23">
            <a:extLst>
              <a:ext uri="{FF2B5EF4-FFF2-40B4-BE49-F238E27FC236}">
                <a16:creationId xmlns:a16="http://schemas.microsoft.com/office/drawing/2014/main" id="{E8DFDA55-5091-45D9-9250-691C5DAC6293}"/>
              </a:ext>
            </a:extLst>
          </p:cNvPr>
          <p:cNvSpPr txBox="1"/>
          <p:nvPr/>
        </p:nvSpPr>
        <p:spPr>
          <a:xfrm>
            <a:off x="9262932" y="5338630"/>
            <a:ext cx="2576051" cy="461665"/>
          </a:xfrm>
          <a:prstGeom prst="rect">
            <a:avLst/>
          </a:prstGeom>
          <a:solidFill>
            <a:srgbClr val="FF0000"/>
          </a:solidFill>
          <a:ln w="38100">
            <a:solidFill>
              <a:schemeClr val="bg1">
                <a:lumMod val="95000"/>
              </a:schemeClr>
            </a:solidFill>
          </a:ln>
        </p:spPr>
        <p:txBody>
          <a:bodyPr wrap="square" rtlCol="0">
            <a:spAutoFit/>
          </a:bodyPr>
          <a:lstStyle/>
          <a:p>
            <a:pPr algn="ctr"/>
            <a:r>
              <a:rPr lang="en-US" sz="2400" dirty="0">
                <a:solidFill>
                  <a:schemeClr val="bg1"/>
                </a:solidFill>
              </a:rPr>
              <a:t>(14)    Manning</a:t>
            </a:r>
          </a:p>
        </p:txBody>
      </p:sp>
      <p:sp>
        <p:nvSpPr>
          <p:cNvPr id="25" name="TextBox 24">
            <a:extLst>
              <a:ext uri="{FF2B5EF4-FFF2-40B4-BE49-F238E27FC236}">
                <a16:creationId xmlns:a16="http://schemas.microsoft.com/office/drawing/2014/main" id="{DDAA1A1C-0B13-42FC-835B-ECB5E8CF66C1}"/>
              </a:ext>
            </a:extLst>
          </p:cNvPr>
          <p:cNvSpPr txBox="1"/>
          <p:nvPr/>
        </p:nvSpPr>
        <p:spPr>
          <a:xfrm>
            <a:off x="8743435" y="6307889"/>
            <a:ext cx="2705794" cy="461665"/>
          </a:xfrm>
          <a:prstGeom prst="rect">
            <a:avLst/>
          </a:prstGeom>
          <a:solidFill>
            <a:srgbClr val="164E39"/>
          </a:solidFill>
          <a:ln w="38100">
            <a:solidFill>
              <a:schemeClr val="bg1">
                <a:lumMod val="95000"/>
              </a:schemeClr>
            </a:solidFill>
          </a:ln>
        </p:spPr>
        <p:txBody>
          <a:bodyPr wrap="square" rtlCol="0">
            <a:spAutoFit/>
          </a:bodyPr>
          <a:lstStyle/>
          <a:p>
            <a:pPr algn="ctr"/>
            <a:r>
              <a:rPr lang="en-US" sz="2400" dirty="0">
                <a:solidFill>
                  <a:schemeClr val="bg1"/>
                </a:solidFill>
              </a:rPr>
              <a:t>(15)    Les Zones</a:t>
            </a:r>
          </a:p>
        </p:txBody>
      </p:sp>
      <p:pic>
        <p:nvPicPr>
          <p:cNvPr id="32" name="Picture 31">
            <a:extLst>
              <a:ext uri="{FF2B5EF4-FFF2-40B4-BE49-F238E27FC236}">
                <a16:creationId xmlns:a16="http://schemas.microsoft.com/office/drawing/2014/main" id="{23E81D4E-8350-4F96-865B-792F8D7115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6405" y="-164508"/>
            <a:ext cx="1184980" cy="1184980"/>
          </a:xfrm>
          <a:prstGeom prst="rect">
            <a:avLst/>
          </a:prstGeom>
        </p:spPr>
      </p:pic>
      <p:pic>
        <p:nvPicPr>
          <p:cNvPr id="33" name="Picture 32">
            <a:extLst>
              <a:ext uri="{FF2B5EF4-FFF2-40B4-BE49-F238E27FC236}">
                <a16:creationId xmlns:a16="http://schemas.microsoft.com/office/drawing/2014/main" id="{ABA954EF-9280-45B0-B0D5-F8E66B4D20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4301" y="-638635"/>
            <a:ext cx="2853314" cy="2853314"/>
          </a:xfrm>
          <a:prstGeom prst="rect">
            <a:avLst/>
          </a:prstGeom>
        </p:spPr>
      </p:pic>
      <p:pic>
        <p:nvPicPr>
          <p:cNvPr id="34" name="Picture 33">
            <a:extLst>
              <a:ext uri="{FF2B5EF4-FFF2-40B4-BE49-F238E27FC236}">
                <a16:creationId xmlns:a16="http://schemas.microsoft.com/office/drawing/2014/main" id="{7AEA69FB-56B4-44B3-A88F-72D2935447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9865" y="-265529"/>
            <a:ext cx="1938924" cy="1938924"/>
          </a:xfrm>
          <a:prstGeom prst="rect">
            <a:avLst/>
          </a:prstGeom>
        </p:spPr>
      </p:pic>
      <p:pic>
        <p:nvPicPr>
          <p:cNvPr id="35" name="Picture 34">
            <a:extLst>
              <a:ext uri="{FF2B5EF4-FFF2-40B4-BE49-F238E27FC236}">
                <a16:creationId xmlns:a16="http://schemas.microsoft.com/office/drawing/2014/main" id="{503C9B81-4AE9-48E4-8421-7FB58E5D4F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601" y="28995"/>
            <a:ext cx="885059" cy="885059"/>
          </a:xfrm>
          <a:prstGeom prst="rect">
            <a:avLst/>
          </a:prstGeom>
        </p:spPr>
      </p:pic>
      <p:pic>
        <p:nvPicPr>
          <p:cNvPr id="36" name="Picture 35">
            <a:extLst>
              <a:ext uri="{FF2B5EF4-FFF2-40B4-BE49-F238E27FC236}">
                <a16:creationId xmlns:a16="http://schemas.microsoft.com/office/drawing/2014/main" id="{8BFAF1E7-6DEC-40C9-B712-B5C6B90125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1141" y="-265529"/>
            <a:ext cx="1938924" cy="1938924"/>
          </a:xfrm>
          <a:prstGeom prst="rect">
            <a:avLst/>
          </a:prstGeom>
        </p:spPr>
      </p:pic>
      <p:pic>
        <p:nvPicPr>
          <p:cNvPr id="37" name="Picture 36">
            <a:extLst>
              <a:ext uri="{FF2B5EF4-FFF2-40B4-BE49-F238E27FC236}">
                <a16:creationId xmlns:a16="http://schemas.microsoft.com/office/drawing/2014/main" id="{0CD04BC3-1E61-4883-86C6-7AFB341E324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33877" y="28995"/>
            <a:ext cx="885059" cy="885059"/>
          </a:xfrm>
          <a:prstGeom prst="rect">
            <a:avLst/>
          </a:prstGeom>
        </p:spPr>
      </p:pic>
      <p:pic>
        <p:nvPicPr>
          <p:cNvPr id="38" name="Picture 37">
            <a:extLst>
              <a:ext uri="{FF2B5EF4-FFF2-40B4-BE49-F238E27FC236}">
                <a16:creationId xmlns:a16="http://schemas.microsoft.com/office/drawing/2014/main" id="{6DA7A44A-0CA2-4F27-BADD-E2C2730284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32417" y="-265529"/>
            <a:ext cx="1938924" cy="1938924"/>
          </a:xfrm>
          <a:prstGeom prst="rect">
            <a:avLst/>
          </a:prstGeom>
        </p:spPr>
      </p:pic>
      <p:pic>
        <p:nvPicPr>
          <p:cNvPr id="39" name="Picture 38">
            <a:extLst>
              <a:ext uri="{FF2B5EF4-FFF2-40B4-BE49-F238E27FC236}">
                <a16:creationId xmlns:a16="http://schemas.microsoft.com/office/drawing/2014/main" id="{283D88A5-4B8B-493B-86B8-FEF9CBF631F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35153" y="28995"/>
            <a:ext cx="885059" cy="885059"/>
          </a:xfrm>
          <a:prstGeom prst="rect">
            <a:avLst/>
          </a:prstGeom>
        </p:spPr>
      </p:pic>
      <p:sp>
        <p:nvSpPr>
          <p:cNvPr id="5" name="Rectangle 4">
            <a:extLst>
              <a:ext uri="{FF2B5EF4-FFF2-40B4-BE49-F238E27FC236}">
                <a16:creationId xmlns:a16="http://schemas.microsoft.com/office/drawing/2014/main" id="{F6D89E09-B6B4-4537-9332-748A6D3F52D2}"/>
              </a:ext>
            </a:extLst>
          </p:cNvPr>
          <p:cNvSpPr/>
          <p:nvPr/>
        </p:nvSpPr>
        <p:spPr>
          <a:xfrm>
            <a:off x="0" y="1238830"/>
            <a:ext cx="4993732" cy="7000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Sommaire</a:t>
            </a:r>
          </a:p>
        </p:txBody>
      </p:sp>
    </p:spTree>
    <p:extLst>
      <p:ext uri="{BB962C8B-B14F-4D97-AF65-F5344CB8AC3E}">
        <p14:creationId xmlns:p14="http://schemas.microsoft.com/office/powerpoint/2010/main" val="3833765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anim calcmode="lin" valueType="num">
                                      <p:cBhvr>
                                        <p:cTn id="8" dur="750" fill="hold"/>
                                        <p:tgtEl>
                                          <p:spTgt spid="6"/>
                                        </p:tgtEl>
                                        <p:attrNameLst>
                                          <p:attrName>ppt_x</p:attrName>
                                        </p:attrNameLst>
                                      </p:cBhvr>
                                      <p:tavLst>
                                        <p:tav tm="0">
                                          <p:val>
                                            <p:strVal val="#ppt_x"/>
                                          </p:val>
                                        </p:tav>
                                        <p:tav tm="100000">
                                          <p:val>
                                            <p:strVal val="#ppt_x"/>
                                          </p:val>
                                        </p:tav>
                                      </p:tavLst>
                                    </p:anim>
                                    <p:anim calcmode="lin" valueType="num">
                                      <p:cBhvr>
                                        <p:cTn id="9" dur="75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anim calcmode="lin" valueType="num">
                                      <p:cBhvr>
                                        <p:cTn id="13" dur="750" fill="hold"/>
                                        <p:tgtEl>
                                          <p:spTgt spid="8"/>
                                        </p:tgtEl>
                                        <p:attrNameLst>
                                          <p:attrName>ppt_x</p:attrName>
                                        </p:attrNameLst>
                                      </p:cBhvr>
                                      <p:tavLst>
                                        <p:tav tm="0">
                                          <p:val>
                                            <p:strVal val="#ppt_x"/>
                                          </p:val>
                                        </p:tav>
                                        <p:tav tm="100000">
                                          <p:val>
                                            <p:strVal val="#ppt_x"/>
                                          </p:val>
                                        </p:tav>
                                      </p:tavLst>
                                    </p:anim>
                                    <p:anim calcmode="lin" valueType="num">
                                      <p:cBhvr>
                                        <p:cTn id="14" dur="75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750"/>
                                        <p:tgtEl>
                                          <p:spTgt spid="9"/>
                                        </p:tgtEl>
                                      </p:cBhvr>
                                    </p:animEffect>
                                    <p:anim calcmode="lin" valueType="num">
                                      <p:cBhvr>
                                        <p:cTn id="18" dur="750" fill="hold"/>
                                        <p:tgtEl>
                                          <p:spTgt spid="9"/>
                                        </p:tgtEl>
                                        <p:attrNameLst>
                                          <p:attrName>ppt_x</p:attrName>
                                        </p:attrNameLst>
                                      </p:cBhvr>
                                      <p:tavLst>
                                        <p:tav tm="0">
                                          <p:val>
                                            <p:strVal val="#ppt_x"/>
                                          </p:val>
                                        </p:tav>
                                        <p:tav tm="100000">
                                          <p:val>
                                            <p:strVal val="#ppt_x"/>
                                          </p:val>
                                        </p:tav>
                                      </p:tavLst>
                                    </p:anim>
                                    <p:anim calcmode="lin" valueType="num">
                                      <p:cBhvr>
                                        <p:cTn id="19" dur="75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750"/>
                                        <p:tgtEl>
                                          <p:spTgt spid="10"/>
                                        </p:tgtEl>
                                      </p:cBhvr>
                                    </p:animEffect>
                                    <p:anim calcmode="lin" valueType="num">
                                      <p:cBhvr>
                                        <p:cTn id="23" dur="750" fill="hold"/>
                                        <p:tgtEl>
                                          <p:spTgt spid="10"/>
                                        </p:tgtEl>
                                        <p:attrNameLst>
                                          <p:attrName>ppt_x</p:attrName>
                                        </p:attrNameLst>
                                      </p:cBhvr>
                                      <p:tavLst>
                                        <p:tav tm="0">
                                          <p:val>
                                            <p:strVal val="#ppt_x"/>
                                          </p:val>
                                        </p:tav>
                                        <p:tav tm="100000">
                                          <p:val>
                                            <p:strVal val="#ppt_x"/>
                                          </p:val>
                                        </p:tav>
                                      </p:tavLst>
                                    </p:anim>
                                    <p:anim calcmode="lin" valueType="num">
                                      <p:cBhvr>
                                        <p:cTn id="24" dur="75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750"/>
                                        <p:tgtEl>
                                          <p:spTgt spid="12"/>
                                        </p:tgtEl>
                                      </p:cBhvr>
                                    </p:animEffect>
                                    <p:anim calcmode="lin" valueType="num">
                                      <p:cBhvr>
                                        <p:cTn id="28" dur="750" fill="hold"/>
                                        <p:tgtEl>
                                          <p:spTgt spid="12"/>
                                        </p:tgtEl>
                                        <p:attrNameLst>
                                          <p:attrName>ppt_x</p:attrName>
                                        </p:attrNameLst>
                                      </p:cBhvr>
                                      <p:tavLst>
                                        <p:tav tm="0">
                                          <p:val>
                                            <p:strVal val="#ppt_x"/>
                                          </p:val>
                                        </p:tav>
                                        <p:tav tm="100000">
                                          <p:val>
                                            <p:strVal val="#ppt_x"/>
                                          </p:val>
                                        </p:tav>
                                      </p:tavLst>
                                    </p:anim>
                                    <p:anim calcmode="lin" valueType="num">
                                      <p:cBhvr>
                                        <p:cTn id="29" dur="750" fill="hold"/>
                                        <p:tgtEl>
                                          <p:spTgt spid="1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750"/>
                                        <p:tgtEl>
                                          <p:spTgt spid="13"/>
                                        </p:tgtEl>
                                      </p:cBhvr>
                                    </p:animEffect>
                                    <p:anim calcmode="lin" valueType="num">
                                      <p:cBhvr>
                                        <p:cTn id="33" dur="750" fill="hold"/>
                                        <p:tgtEl>
                                          <p:spTgt spid="13"/>
                                        </p:tgtEl>
                                        <p:attrNameLst>
                                          <p:attrName>ppt_x</p:attrName>
                                        </p:attrNameLst>
                                      </p:cBhvr>
                                      <p:tavLst>
                                        <p:tav tm="0">
                                          <p:val>
                                            <p:strVal val="#ppt_x"/>
                                          </p:val>
                                        </p:tav>
                                        <p:tav tm="100000">
                                          <p:val>
                                            <p:strVal val="#ppt_x"/>
                                          </p:val>
                                        </p:tav>
                                      </p:tavLst>
                                    </p:anim>
                                    <p:anim calcmode="lin" valueType="num">
                                      <p:cBhvr>
                                        <p:cTn id="34" dur="750" fill="hold"/>
                                        <p:tgtEl>
                                          <p:spTgt spid="1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750"/>
                                        <p:tgtEl>
                                          <p:spTgt spid="16"/>
                                        </p:tgtEl>
                                      </p:cBhvr>
                                    </p:animEffect>
                                    <p:anim calcmode="lin" valueType="num">
                                      <p:cBhvr>
                                        <p:cTn id="38" dur="750" fill="hold"/>
                                        <p:tgtEl>
                                          <p:spTgt spid="16"/>
                                        </p:tgtEl>
                                        <p:attrNameLst>
                                          <p:attrName>ppt_x</p:attrName>
                                        </p:attrNameLst>
                                      </p:cBhvr>
                                      <p:tavLst>
                                        <p:tav tm="0">
                                          <p:val>
                                            <p:strVal val="#ppt_x"/>
                                          </p:val>
                                        </p:tav>
                                        <p:tav tm="100000">
                                          <p:val>
                                            <p:strVal val="#ppt_x"/>
                                          </p:val>
                                        </p:tav>
                                      </p:tavLst>
                                    </p:anim>
                                    <p:anim calcmode="lin" valueType="num">
                                      <p:cBhvr>
                                        <p:cTn id="39" dur="750" fill="hold"/>
                                        <p:tgtEl>
                                          <p:spTgt spid="16"/>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750"/>
                                        <p:tgtEl>
                                          <p:spTgt spid="17"/>
                                        </p:tgtEl>
                                      </p:cBhvr>
                                    </p:animEffect>
                                    <p:anim calcmode="lin" valueType="num">
                                      <p:cBhvr>
                                        <p:cTn id="43" dur="750" fill="hold"/>
                                        <p:tgtEl>
                                          <p:spTgt spid="17"/>
                                        </p:tgtEl>
                                        <p:attrNameLst>
                                          <p:attrName>ppt_x</p:attrName>
                                        </p:attrNameLst>
                                      </p:cBhvr>
                                      <p:tavLst>
                                        <p:tav tm="0">
                                          <p:val>
                                            <p:strVal val="#ppt_x"/>
                                          </p:val>
                                        </p:tav>
                                        <p:tav tm="100000">
                                          <p:val>
                                            <p:strVal val="#ppt_x"/>
                                          </p:val>
                                        </p:tav>
                                      </p:tavLst>
                                    </p:anim>
                                    <p:anim calcmode="lin" valueType="num">
                                      <p:cBhvr>
                                        <p:cTn id="44" dur="750" fill="hold"/>
                                        <p:tgtEl>
                                          <p:spTgt spid="17"/>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750"/>
                                        <p:tgtEl>
                                          <p:spTgt spid="19"/>
                                        </p:tgtEl>
                                      </p:cBhvr>
                                    </p:animEffect>
                                    <p:anim calcmode="lin" valueType="num">
                                      <p:cBhvr>
                                        <p:cTn id="48" dur="750" fill="hold"/>
                                        <p:tgtEl>
                                          <p:spTgt spid="19"/>
                                        </p:tgtEl>
                                        <p:attrNameLst>
                                          <p:attrName>ppt_x</p:attrName>
                                        </p:attrNameLst>
                                      </p:cBhvr>
                                      <p:tavLst>
                                        <p:tav tm="0">
                                          <p:val>
                                            <p:strVal val="#ppt_x"/>
                                          </p:val>
                                        </p:tav>
                                        <p:tav tm="100000">
                                          <p:val>
                                            <p:strVal val="#ppt_x"/>
                                          </p:val>
                                        </p:tav>
                                      </p:tavLst>
                                    </p:anim>
                                    <p:anim calcmode="lin" valueType="num">
                                      <p:cBhvr>
                                        <p:cTn id="49" dur="750" fill="hold"/>
                                        <p:tgtEl>
                                          <p:spTgt spid="19"/>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750"/>
                                        <p:tgtEl>
                                          <p:spTgt spid="20"/>
                                        </p:tgtEl>
                                      </p:cBhvr>
                                    </p:animEffect>
                                    <p:anim calcmode="lin" valueType="num">
                                      <p:cBhvr>
                                        <p:cTn id="53" dur="750" fill="hold"/>
                                        <p:tgtEl>
                                          <p:spTgt spid="20"/>
                                        </p:tgtEl>
                                        <p:attrNameLst>
                                          <p:attrName>ppt_x</p:attrName>
                                        </p:attrNameLst>
                                      </p:cBhvr>
                                      <p:tavLst>
                                        <p:tav tm="0">
                                          <p:val>
                                            <p:strVal val="#ppt_x"/>
                                          </p:val>
                                        </p:tav>
                                        <p:tav tm="100000">
                                          <p:val>
                                            <p:strVal val="#ppt_x"/>
                                          </p:val>
                                        </p:tav>
                                      </p:tavLst>
                                    </p:anim>
                                    <p:anim calcmode="lin" valueType="num">
                                      <p:cBhvr>
                                        <p:cTn id="54" dur="750" fill="hold"/>
                                        <p:tgtEl>
                                          <p:spTgt spid="20"/>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750"/>
                                        <p:tgtEl>
                                          <p:spTgt spid="21"/>
                                        </p:tgtEl>
                                      </p:cBhvr>
                                    </p:animEffect>
                                    <p:anim calcmode="lin" valueType="num">
                                      <p:cBhvr>
                                        <p:cTn id="58" dur="750" fill="hold"/>
                                        <p:tgtEl>
                                          <p:spTgt spid="21"/>
                                        </p:tgtEl>
                                        <p:attrNameLst>
                                          <p:attrName>ppt_x</p:attrName>
                                        </p:attrNameLst>
                                      </p:cBhvr>
                                      <p:tavLst>
                                        <p:tav tm="0">
                                          <p:val>
                                            <p:strVal val="#ppt_x"/>
                                          </p:val>
                                        </p:tav>
                                        <p:tav tm="100000">
                                          <p:val>
                                            <p:strVal val="#ppt_x"/>
                                          </p:val>
                                        </p:tav>
                                      </p:tavLst>
                                    </p:anim>
                                    <p:anim calcmode="lin" valueType="num">
                                      <p:cBhvr>
                                        <p:cTn id="59" dur="750" fill="hold"/>
                                        <p:tgtEl>
                                          <p:spTgt spid="21"/>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750"/>
                                        <p:tgtEl>
                                          <p:spTgt spid="22"/>
                                        </p:tgtEl>
                                      </p:cBhvr>
                                    </p:animEffect>
                                    <p:anim calcmode="lin" valueType="num">
                                      <p:cBhvr>
                                        <p:cTn id="63" dur="750" fill="hold"/>
                                        <p:tgtEl>
                                          <p:spTgt spid="22"/>
                                        </p:tgtEl>
                                        <p:attrNameLst>
                                          <p:attrName>ppt_x</p:attrName>
                                        </p:attrNameLst>
                                      </p:cBhvr>
                                      <p:tavLst>
                                        <p:tav tm="0">
                                          <p:val>
                                            <p:strVal val="#ppt_x"/>
                                          </p:val>
                                        </p:tav>
                                        <p:tav tm="100000">
                                          <p:val>
                                            <p:strVal val="#ppt_x"/>
                                          </p:val>
                                        </p:tav>
                                      </p:tavLst>
                                    </p:anim>
                                    <p:anim calcmode="lin" valueType="num">
                                      <p:cBhvr>
                                        <p:cTn id="64" dur="750" fill="hold"/>
                                        <p:tgtEl>
                                          <p:spTgt spid="22"/>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750"/>
                                        <p:tgtEl>
                                          <p:spTgt spid="23"/>
                                        </p:tgtEl>
                                      </p:cBhvr>
                                    </p:animEffect>
                                    <p:anim calcmode="lin" valueType="num">
                                      <p:cBhvr>
                                        <p:cTn id="68" dur="750" fill="hold"/>
                                        <p:tgtEl>
                                          <p:spTgt spid="23"/>
                                        </p:tgtEl>
                                        <p:attrNameLst>
                                          <p:attrName>ppt_x</p:attrName>
                                        </p:attrNameLst>
                                      </p:cBhvr>
                                      <p:tavLst>
                                        <p:tav tm="0">
                                          <p:val>
                                            <p:strVal val="#ppt_x"/>
                                          </p:val>
                                        </p:tav>
                                        <p:tav tm="100000">
                                          <p:val>
                                            <p:strVal val="#ppt_x"/>
                                          </p:val>
                                        </p:tav>
                                      </p:tavLst>
                                    </p:anim>
                                    <p:anim calcmode="lin" valueType="num">
                                      <p:cBhvr>
                                        <p:cTn id="69" dur="750" fill="hold"/>
                                        <p:tgtEl>
                                          <p:spTgt spid="23"/>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750"/>
                                        <p:tgtEl>
                                          <p:spTgt spid="24"/>
                                        </p:tgtEl>
                                      </p:cBhvr>
                                    </p:animEffect>
                                    <p:anim calcmode="lin" valueType="num">
                                      <p:cBhvr>
                                        <p:cTn id="73" dur="750" fill="hold"/>
                                        <p:tgtEl>
                                          <p:spTgt spid="24"/>
                                        </p:tgtEl>
                                        <p:attrNameLst>
                                          <p:attrName>ppt_x</p:attrName>
                                        </p:attrNameLst>
                                      </p:cBhvr>
                                      <p:tavLst>
                                        <p:tav tm="0">
                                          <p:val>
                                            <p:strVal val="#ppt_x"/>
                                          </p:val>
                                        </p:tav>
                                        <p:tav tm="100000">
                                          <p:val>
                                            <p:strVal val="#ppt_x"/>
                                          </p:val>
                                        </p:tav>
                                      </p:tavLst>
                                    </p:anim>
                                    <p:anim calcmode="lin" valueType="num">
                                      <p:cBhvr>
                                        <p:cTn id="74" dur="750" fill="hold"/>
                                        <p:tgtEl>
                                          <p:spTgt spid="24"/>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750"/>
                                        <p:tgtEl>
                                          <p:spTgt spid="25"/>
                                        </p:tgtEl>
                                      </p:cBhvr>
                                    </p:animEffect>
                                    <p:anim calcmode="lin" valueType="num">
                                      <p:cBhvr>
                                        <p:cTn id="78" dur="750" fill="hold"/>
                                        <p:tgtEl>
                                          <p:spTgt spid="25"/>
                                        </p:tgtEl>
                                        <p:attrNameLst>
                                          <p:attrName>ppt_x</p:attrName>
                                        </p:attrNameLst>
                                      </p:cBhvr>
                                      <p:tavLst>
                                        <p:tav tm="0">
                                          <p:val>
                                            <p:strVal val="#ppt_x"/>
                                          </p:val>
                                        </p:tav>
                                        <p:tav tm="100000">
                                          <p:val>
                                            <p:strVal val="#ppt_x"/>
                                          </p:val>
                                        </p:tav>
                                      </p:tavLst>
                                    </p:anim>
                                    <p:anim calcmode="lin" valueType="num">
                                      <p:cBhvr>
                                        <p:cTn id="79" dur="75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2" grpId="0" animBg="1"/>
      <p:bldP spid="13" grpId="0" animBg="1"/>
      <p:bldP spid="16" grpId="0" animBg="1"/>
      <p:bldP spid="17" grpId="0" animBg="1"/>
      <p:bldP spid="19" grpId="0" animBg="1"/>
      <p:bldP spid="20" grpId="0" animBg="1"/>
      <p:bldP spid="21" grpId="0" animBg="1"/>
      <p:bldP spid="22" grpId="0" animBg="1"/>
      <p:bldP spid="23" grpId="0" animBg="1"/>
      <p:bldP spid="24" grpId="0" animBg="1"/>
      <p:bldP spid="2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1000" b="-21000"/>
          </a:stretch>
        </a:blipFill>
        <a:effectLst/>
      </p:bgPr>
    </p:bg>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0BBCCBE8-8309-44D7-A00E-38B0E660655D}"/>
              </a:ext>
            </a:extLst>
          </p:cNvPr>
          <p:cNvSpPr/>
          <p:nvPr/>
        </p:nvSpPr>
        <p:spPr>
          <a:xfrm>
            <a:off x="4822888" y="5904365"/>
            <a:ext cx="2440144" cy="814944"/>
          </a:xfrm>
          <a:prstGeom prst="ellipse">
            <a:avLst/>
          </a:prstGeom>
          <a:blipFill dpi="0" rotWithShape="1">
            <a:blip r:embed="rId3">
              <a:alphaModFix amt="80000"/>
              <a:duotone>
                <a:schemeClr val="accent1">
                  <a:shade val="45000"/>
                  <a:satMod val="135000"/>
                </a:schemeClr>
                <a:prstClr val="white"/>
              </a:duotone>
            </a:blip>
            <a:srcRect/>
            <a:tile tx="0" ty="0" sx="100000" sy="100000" flip="none" algn="tl"/>
          </a:blipFill>
          <a:ln>
            <a:noFill/>
          </a:ln>
          <a:effectLst>
            <a:glow rad="127000">
              <a:schemeClr val="accent1">
                <a:lumMod val="40000"/>
                <a:lumOff val="60000"/>
                <a:alpha val="51000"/>
              </a:schemeClr>
            </a:glow>
            <a:outerShdw blurRad="190500" dist="228600" dir="2700000" algn="ctr">
              <a:srgbClr val="000000">
                <a:alpha val="30000"/>
              </a:srgbClr>
            </a:outerShdw>
          </a:effectLst>
          <a:scene3d>
            <a:camera prst="perspectiveFront"/>
            <a:lightRig rig="glow" dir="t">
              <a:rot lat="0" lon="0" rev="4800000"/>
            </a:lightRig>
          </a:scene3d>
          <a:sp3d prstMaterial="matte">
            <a:bevelT w="127000" h="279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Maintenance</a:t>
            </a:r>
          </a:p>
        </p:txBody>
      </p:sp>
      <p:sp>
        <p:nvSpPr>
          <p:cNvPr id="27" name="Oval 26">
            <a:extLst>
              <a:ext uri="{FF2B5EF4-FFF2-40B4-BE49-F238E27FC236}">
                <a16:creationId xmlns:a16="http://schemas.microsoft.com/office/drawing/2014/main" id="{33DA425B-5B58-4FE2-917B-6BD9FCA6CE43}"/>
              </a:ext>
            </a:extLst>
          </p:cNvPr>
          <p:cNvSpPr/>
          <p:nvPr/>
        </p:nvSpPr>
        <p:spPr>
          <a:xfrm>
            <a:off x="4822888" y="4818343"/>
            <a:ext cx="2440144" cy="822342"/>
          </a:xfrm>
          <a:prstGeom prst="ellipse">
            <a:avLst/>
          </a:prstGeom>
          <a:blipFill>
            <a:blip r:embed="rId3">
              <a:duotone>
                <a:prstClr val="black"/>
                <a:schemeClr val="accent1">
                  <a:tint val="45000"/>
                  <a:satMod val="400000"/>
                </a:schemeClr>
              </a:duotone>
            </a:blip>
            <a:tile tx="0" ty="0" sx="100000" sy="100000" flip="none" algn="tl"/>
          </a:blipFill>
          <a:ln>
            <a:noFill/>
          </a:ln>
          <a:effectLst>
            <a:glow rad="444500">
              <a:schemeClr val="accent1">
                <a:lumMod val="75000"/>
                <a:alpha val="40000"/>
              </a:schemeClr>
            </a:glow>
            <a:outerShdw blurRad="190500" dist="228600" dir="2700000" algn="ctr">
              <a:srgbClr val="000000">
                <a:alpha val="30000"/>
              </a:srgbClr>
            </a:outerShdw>
          </a:effectLst>
          <a:scene3d>
            <a:camera prst="perspectiveFront"/>
            <a:lightRig rig="glow" dir="t">
              <a:rot lat="0" lon="0" rev="4800000"/>
            </a:lightRig>
          </a:scene3d>
          <a:sp3d prstMaterial="matte">
            <a:bevelT w="127000" h="279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Cuisine</a:t>
            </a:r>
          </a:p>
        </p:txBody>
      </p:sp>
      <p:sp>
        <p:nvSpPr>
          <p:cNvPr id="8" name="Rectangle: Rounded Corners 7">
            <a:extLst>
              <a:ext uri="{FF2B5EF4-FFF2-40B4-BE49-F238E27FC236}">
                <a16:creationId xmlns:a16="http://schemas.microsoft.com/office/drawing/2014/main" id="{2ECC6852-C0BE-4360-8399-44F2F6EE410F}"/>
              </a:ext>
            </a:extLst>
          </p:cNvPr>
          <p:cNvSpPr/>
          <p:nvPr/>
        </p:nvSpPr>
        <p:spPr>
          <a:xfrm>
            <a:off x="4822887" y="3783434"/>
            <a:ext cx="2440144" cy="693835"/>
          </a:xfrm>
          <a:prstGeom prst="roundRect">
            <a:avLst/>
          </a:prstGeom>
          <a:blipFill dpi="0" rotWithShape="1">
            <a:blip r:embed="rId3">
              <a:alphaModFix amt="92000"/>
              <a:duotone>
                <a:prstClr val="black"/>
                <a:schemeClr val="accent2">
                  <a:lumMod val="75000"/>
                  <a:tint val="45000"/>
                  <a:satMod val="400000"/>
                </a:schemeClr>
              </a:duotone>
            </a:blip>
            <a:srcRect/>
            <a:tile tx="0" ty="0" sx="100000" sy="100000" flip="none" algn="tl"/>
          </a:blipFill>
          <a:ln>
            <a:noFill/>
          </a:ln>
          <a:effectLst>
            <a:glow rad="215900">
              <a:schemeClr val="accent2">
                <a:alpha val="55000"/>
              </a:schemeClr>
            </a:glow>
            <a:outerShdw blurRad="190500" dist="228600" dir="2700000" algn="ctr">
              <a:srgbClr val="000000">
                <a:alpha val="30000"/>
              </a:srgbClr>
            </a:outerShdw>
          </a:effectLst>
          <a:scene3d>
            <a:camera prst="perspectiveFront"/>
            <a:lightRig rig="glow" dir="t">
              <a:rot lat="0" lon="0" rev="4800000"/>
            </a:lightRig>
          </a:scene3d>
          <a:sp3d extrusionH="158750" prstMaterial="matte">
            <a:bevelT w="127000" h="279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Securité</a:t>
            </a:r>
          </a:p>
        </p:txBody>
      </p:sp>
      <p:sp>
        <p:nvSpPr>
          <p:cNvPr id="6" name="Rectangle: Rounded Corners 5">
            <a:extLst>
              <a:ext uri="{FF2B5EF4-FFF2-40B4-BE49-F238E27FC236}">
                <a16:creationId xmlns:a16="http://schemas.microsoft.com/office/drawing/2014/main" id="{821D3CAC-9FC0-44D4-B08E-C442738AC8B8}"/>
              </a:ext>
            </a:extLst>
          </p:cNvPr>
          <p:cNvSpPr/>
          <p:nvPr/>
        </p:nvSpPr>
        <p:spPr>
          <a:xfrm>
            <a:off x="4822887" y="2648368"/>
            <a:ext cx="2440144" cy="742879"/>
          </a:xfrm>
          <a:prstGeom prst="roundRect">
            <a:avLst/>
          </a:prstGeom>
          <a:blipFill>
            <a:blip r:embed="rId3">
              <a:alphaModFix amt="81000"/>
            </a:blip>
            <a:tile tx="0" ty="0" sx="100000" sy="100000" flip="none" algn="tl"/>
          </a:blipFill>
          <a:ln>
            <a:noFill/>
          </a:ln>
          <a:effectLst>
            <a:glow rad="114300">
              <a:schemeClr val="accent6">
                <a:lumMod val="60000"/>
                <a:lumOff val="40000"/>
                <a:alpha val="64000"/>
              </a:schemeClr>
            </a:glow>
            <a:outerShdw blurRad="190500" dist="228600" dir="2700000" algn="ctr">
              <a:srgbClr val="000000">
                <a:alpha val="30000"/>
              </a:srgbClr>
            </a:outerShdw>
          </a:effectLst>
          <a:scene3d>
            <a:camera prst="perspectiveFront"/>
            <a:lightRig rig="glow" dir="t">
              <a:rot lat="0" lon="0" rev="4800000"/>
            </a:lightRig>
          </a:scene3d>
          <a:sp3d prstMaterial="matte">
            <a:bevelT w="127000" h="285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Réalisation</a:t>
            </a:r>
          </a:p>
        </p:txBody>
      </p:sp>
      <p:sp>
        <p:nvSpPr>
          <p:cNvPr id="37" name="Rectangle 36">
            <a:extLst>
              <a:ext uri="{FF2B5EF4-FFF2-40B4-BE49-F238E27FC236}">
                <a16:creationId xmlns:a16="http://schemas.microsoft.com/office/drawing/2014/main" id="{EAF93DA1-2CEC-42B4-BCC3-926985A49C02}"/>
              </a:ext>
            </a:extLst>
          </p:cNvPr>
          <p:cNvSpPr/>
          <p:nvPr/>
        </p:nvSpPr>
        <p:spPr>
          <a:xfrm>
            <a:off x="85725" y="0"/>
            <a:ext cx="12004675" cy="953326"/>
          </a:xfrm>
          <a:prstGeom prst="rect">
            <a:avLst/>
          </a:prstGeom>
          <a:blipFill dpi="0" rotWithShape="1">
            <a:blip r:embed="rId3">
              <a:lum bright="70000" contrast="-70000"/>
            </a:blip>
            <a:srcRect/>
            <a:tile tx="0" ty="0" sx="100000" sy="100000" flip="none" algn="tl"/>
          </a:blipFill>
          <a:ln w="212725"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entagon 3">
            <a:extLst>
              <a:ext uri="{FF2B5EF4-FFF2-40B4-BE49-F238E27FC236}">
                <a16:creationId xmlns:a16="http://schemas.microsoft.com/office/drawing/2014/main" id="{6DD06C62-D7A2-4637-8A59-5A580A1F5479}"/>
              </a:ext>
            </a:extLst>
          </p:cNvPr>
          <p:cNvSpPr/>
          <p:nvPr/>
        </p:nvSpPr>
        <p:spPr>
          <a:xfrm>
            <a:off x="8981866" y="3882622"/>
            <a:ext cx="2565685" cy="804036"/>
          </a:xfrm>
          <a:prstGeom prst="pentagon">
            <a:avLst/>
          </a:prstGeom>
          <a:blipFill>
            <a:blip r:embed="rId3">
              <a:duotone>
                <a:prstClr val="black"/>
                <a:srgbClr val="00B0F0">
                  <a:tint val="45000"/>
                  <a:satMod val="400000"/>
                </a:srgbClr>
              </a:duotone>
            </a:blip>
            <a:tile tx="0" ty="0" sx="100000" sy="100000" flip="none" algn="tl"/>
          </a:blipFill>
          <a:ln>
            <a:noFill/>
          </a:ln>
          <a:effectLst>
            <a:glow rad="279400">
              <a:srgbClr val="699EAF">
                <a:alpha val="51000"/>
              </a:srgbClr>
            </a:glow>
            <a:outerShdw blurRad="190500" dist="228600" dir="2700000" algn="ctr">
              <a:srgbClr val="000000">
                <a:alpha val="30000"/>
              </a:srgbClr>
            </a:outerShdw>
          </a:effectLst>
          <a:scene3d>
            <a:camera prst="perspectiveFront"/>
            <a:lightRig rig="glow" dir="t">
              <a:rot lat="0" lon="0" rev="4800000"/>
            </a:lightRig>
          </a:scene3d>
          <a:sp3d extrusionH="139700" prstMaterial="powder">
            <a:bevelT w="127000" h="279400"/>
            <a:bevelB w="254000"/>
            <a:contourClr>
              <a:schemeClr val="bg1">
                <a:lumMod val="9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Marketing</a:t>
            </a:r>
          </a:p>
        </p:txBody>
      </p:sp>
      <p:sp>
        <p:nvSpPr>
          <p:cNvPr id="15" name="Oval 14">
            <a:extLst>
              <a:ext uri="{FF2B5EF4-FFF2-40B4-BE49-F238E27FC236}">
                <a16:creationId xmlns:a16="http://schemas.microsoft.com/office/drawing/2014/main" id="{3BF7079D-BF9C-4C3B-8334-08CCFCBFBC7F}"/>
              </a:ext>
            </a:extLst>
          </p:cNvPr>
          <p:cNvSpPr/>
          <p:nvPr/>
        </p:nvSpPr>
        <p:spPr>
          <a:xfrm>
            <a:off x="9052116" y="5904365"/>
            <a:ext cx="2425185" cy="814945"/>
          </a:xfrm>
          <a:prstGeom prst="ellipse">
            <a:avLst/>
          </a:prstGeom>
          <a:blipFill>
            <a:blip r:embed="rId3">
              <a:duotone>
                <a:prstClr val="black"/>
                <a:schemeClr val="accent3">
                  <a:tint val="45000"/>
                  <a:satMod val="400000"/>
                </a:schemeClr>
              </a:duotone>
            </a:blip>
            <a:tile tx="0" ty="0" sx="100000" sy="100000" flip="none" algn="tl"/>
          </a:blipFill>
          <a:ln>
            <a:noFill/>
          </a:ln>
          <a:effectLst>
            <a:glow rad="444500">
              <a:schemeClr val="bg2">
                <a:lumMod val="75000"/>
                <a:alpha val="42000"/>
              </a:schemeClr>
            </a:glow>
            <a:outerShdw blurRad="190500" dist="228600" dir="2700000" algn="ctr">
              <a:srgbClr val="000000">
                <a:alpha val="30000"/>
              </a:srgbClr>
            </a:outerShdw>
          </a:effectLst>
          <a:scene3d>
            <a:camera prst="perspectiveFront"/>
            <a:lightRig rig="glow" dir="t">
              <a:rot lat="0" lon="0" rev="4800000"/>
            </a:lightRig>
          </a:scene3d>
          <a:sp3d prstMaterial="matte">
            <a:bevelT w="127000" h="279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Finance</a:t>
            </a:r>
          </a:p>
        </p:txBody>
      </p:sp>
      <p:sp>
        <p:nvSpPr>
          <p:cNvPr id="3" name="Pentagon 2">
            <a:extLst>
              <a:ext uri="{FF2B5EF4-FFF2-40B4-BE49-F238E27FC236}">
                <a16:creationId xmlns:a16="http://schemas.microsoft.com/office/drawing/2014/main" id="{71402C91-A77B-4CC6-8313-2C3B03672F1D}"/>
              </a:ext>
            </a:extLst>
          </p:cNvPr>
          <p:cNvSpPr/>
          <p:nvPr/>
        </p:nvSpPr>
        <p:spPr>
          <a:xfrm>
            <a:off x="9052116" y="4870355"/>
            <a:ext cx="2425185" cy="822342"/>
          </a:xfrm>
          <a:prstGeom prst="pentagon">
            <a:avLst/>
          </a:prstGeom>
          <a:blipFill dpi="0" rotWithShape="1">
            <a:blip r:embed="rId3">
              <a:alphaModFix amt="55000"/>
              <a:lum bright="70000" contrast="-70000"/>
            </a:blip>
            <a:srcRect/>
            <a:tile tx="0" ty="0" sx="100000" sy="100000" flip="none" algn="tl"/>
          </a:blipFill>
          <a:ln>
            <a:noFill/>
          </a:ln>
          <a:effectLst>
            <a:glow rad="177800">
              <a:schemeClr val="bg1">
                <a:lumMod val="95000"/>
                <a:alpha val="40000"/>
              </a:schemeClr>
            </a:glow>
            <a:outerShdw blurRad="190500" dist="228600" dir="2700000" algn="ctr">
              <a:srgbClr val="000000">
                <a:alpha val="30000"/>
              </a:srgbClr>
            </a:outerShdw>
            <a:softEdge rad="63500"/>
          </a:effectLst>
          <a:scene3d>
            <a:camera prst="perspectiveFront"/>
            <a:lightRig rig="glow" dir="t">
              <a:rot lat="0" lon="0" rev="4800000"/>
            </a:lightRig>
          </a:scene3d>
          <a:sp3d extrusionH="317500" prstMaterial="matte">
            <a:bevelT w="127000" h="279400"/>
            <a:bevelB w="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Directeur</a:t>
            </a:r>
          </a:p>
          <a:p>
            <a:pPr algn="ctr"/>
            <a:r>
              <a:rPr lang="en-US" b="1" dirty="0">
                <a:solidFill>
                  <a:schemeClr val="bg1"/>
                </a:solidFill>
              </a:rPr>
              <a:t>Général</a:t>
            </a:r>
          </a:p>
        </p:txBody>
      </p:sp>
      <p:sp>
        <p:nvSpPr>
          <p:cNvPr id="7" name="Oval 6">
            <a:extLst>
              <a:ext uri="{FF2B5EF4-FFF2-40B4-BE49-F238E27FC236}">
                <a16:creationId xmlns:a16="http://schemas.microsoft.com/office/drawing/2014/main" id="{5451F67C-B901-4995-920F-BB6D09A9F256}"/>
              </a:ext>
            </a:extLst>
          </p:cNvPr>
          <p:cNvSpPr/>
          <p:nvPr/>
        </p:nvSpPr>
        <p:spPr>
          <a:xfrm>
            <a:off x="8981866" y="2595535"/>
            <a:ext cx="2495435" cy="874329"/>
          </a:xfrm>
          <a:prstGeom prst="ellipse">
            <a:avLst/>
          </a:prstGeom>
          <a:blipFill dpi="0" rotWithShape="1">
            <a:blip r:embed="rId3">
              <a:alphaModFix amt="80000"/>
              <a:duotone>
                <a:prstClr val="black"/>
                <a:srgbClr val="C00000">
                  <a:tint val="45000"/>
                  <a:satMod val="400000"/>
                </a:srgbClr>
              </a:duotone>
            </a:blip>
            <a:srcRect/>
            <a:tile tx="0" ty="0" sx="100000" sy="100000" flip="none" algn="tl"/>
          </a:blipFill>
          <a:ln>
            <a:noFill/>
          </a:ln>
          <a:effectLst>
            <a:glow rad="152400">
              <a:srgbClr val="C00000">
                <a:alpha val="43000"/>
              </a:srgbClr>
            </a:glow>
            <a:outerShdw blurRad="190500" dist="228600" dir="2700000" algn="ctr">
              <a:srgbClr val="000000">
                <a:alpha val="30000"/>
              </a:srgbClr>
            </a:outerShdw>
          </a:effectLst>
          <a:scene3d>
            <a:camera prst="perspectiveFront"/>
            <a:lightRig rig="glow" dir="t">
              <a:rot lat="0" lon="0" rev="4800000"/>
            </a:lightRig>
          </a:scene3d>
          <a:sp3d prstMaterial="matte">
            <a:bevelT w="127000" h="279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Resource Humaine</a:t>
            </a:r>
            <a:endParaRPr lang="en-US" dirty="0"/>
          </a:p>
        </p:txBody>
      </p:sp>
      <p:sp>
        <p:nvSpPr>
          <p:cNvPr id="5" name="Oval 4">
            <a:hlinkClick r:id="rId4" action="ppaction://hlinksldjump"/>
            <a:extLst>
              <a:ext uri="{FF2B5EF4-FFF2-40B4-BE49-F238E27FC236}">
                <a16:creationId xmlns:a16="http://schemas.microsoft.com/office/drawing/2014/main" id="{0627ED1C-8769-4494-BEA0-51426FFA16D9}"/>
              </a:ext>
            </a:extLst>
          </p:cNvPr>
          <p:cNvSpPr/>
          <p:nvPr/>
        </p:nvSpPr>
        <p:spPr>
          <a:xfrm>
            <a:off x="9052116" y="1092120"/>
            <a:ext cx="2495435" cy="1264217"/>
          </a:xfrm>
          <a:prstGeom prst="ellipse">
            <a:avLst/>
          </a:prstGeom>
          <a:blipFill dpi="0" rotWithShape="1">
            <a:blip r:embed="rId5">
              <a:alphaModFix amt="96000"/>
            </a:blip>
            <a:srcRect/>
            <a:tile tx="0" ty="-38100" sx="100000" sy="100000" flip="none" algn="tl"/>
          </a:blipFill>
          <a:ln>
            <a:noFill/>
          </a:ln>
          <a:effectLst>
            <a:glow rad="622300">
              <a:srgbClr val="7030A0">
                <a:alpha val="27000"/>
              </a:srgbClr>
            </a:glow>
            <a:outerShdw blurRad="190500" dist="228600" dir="2700000" algn="ctr">
              <a:srgbClr val="000000">
                <a:alpha val="30000"/>
              </a:srgbClr>
            </a:outerShdw>
          </a:effectLst>
          <a:scene3d>
            <a:camera prst="perspectiveFront"/>
            <a:lightRig rig="glow" dir="t">
              <a:rot lat="0" lon="0" rev="4800000"/>
            </a:lightRig>
          </a:scene3d>
          <a:sp3d z="19050" extrusionH="209550" prstMaterial="matte">
            <a:bevelT w="127000" h="622300"/>
            <a:bevelB w="196850" h="190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Zone Administration</a:t>
            </a:r>
            <a:endParaRPr lang="en-US" dirty="0"/>
          </a:p>
        </p:txBody>
      </p:sp>
      <p:sp>
        <p:nvSpPr>
          <p:cNvPr id="18" name="Oval 17">
            <a:extLst>
              <a:ext uri="{FF2B5EF4-FFF2-40B4-BE49-F238E27FC236}">
                <a16:creationId xmlns:a16="http://schemas.microsoft.com/office/drawing/2014/main" id="{CDE7450D-335F-4075-AF3B-90D80DCC33A9}"/>
              </a:ext>
            </a:extLst>
          </p:cNvPr>
          <p:cNvSpPr/>
          <p:nvPr/>
        </p:nvSpPr>
        <p:spPr>
          <a:xfrm>
            <a:off x="663907" y="2549663"/>
            <a:ext cx="2440144" cy="920201"/>
          </a:xfrm>
          <a:prstGeom prst="ellipse">
            <a:avLst/>
          </a:prstGeom>
          <a:blipFill>
            <a:blip r:embed="rId3">
              <a:duotone>
                <a:prstClr val="black"/>
                <a:schemeClr val="accent4">
                  <a:tint val="45000"/>
                  <a:satMod val="400000"/>
                </a:schemeClr>
              </a:duotone>
            </a:blip>
            <a:tile tx="0" ty="0" sx="100000" sy="100000" flip="none" algn="tl"/>
          </a:blipFill>
          <a:ln>
            <a:noFill/>
          </a:ln>
          <a:effectLst>
            <a:glow rad="444500">
              <a:schemeClr val="accent4">
                <a:lumMod val="75000"/>
                <a:alpha val="42000"/>
              </a:schemeClr>
            </a:glow>
            <a:outerShdw blurRad="190500" dist="228600" dir="2700000" algn="ctr">
              <a:srgbClr val="000000">
                <a:alpha val="30000"/>
              </a:srgbClr>
            </a:outerShdw>
          </a:effectLst>
          <a:scene3d>
            <a:camera prst="perspectiveFront"/>
            <a:lightRig rig="glow" dir="t">
              <a:rot lat="0" lon="0" rev="4800000"/>
            </a:lightRig>
          </a:scene3d>
          <a:sp3d prstMaterial="matte">
            <a:bevelT w="127000" h="279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Présentateur</a:t>
            </a:r>
          </a:p>
        </p:txBody>
      </p:sp>
      <p:sp>
        <p:nvSpPr>
          <p:cNvPr id="20" name="Rectangle: Rounded Corners 19">
            <a:extLst>
              <a:ext uri="{FF2B5EF4-FFF2-40B4-BE49-F238E27FC236}">
                <a16:creationId xmlns:a16="http://schemas.microsoft.com/office/drawing/2014/main" id="{0604F076-0BE9-4E1F-89CB-2CBA8ADE57D3}"/>
              </a:ext>
            </a:extLst>
          </p:cNvPr>
          <p:cNvSpPr/>
          <p:nvPr/>
        </p:nvSpPr>
        <p:spPr>
          <a:xfrm>
            <a:off x="663907" y="3848236"/>
            <a:ext cx="2440144" cy="571277"/>
          </a:xfrm>
          <a:prstGeom prst="roundRect">
            <a:avLst/>
          </a:prstGeom>
          <a:blipFill>
            <a:blip r:embed="rId3">
              <a:alphaModFix amt="81000"/>
            </a:blip>
            <a:tile tx="0" ty="0" sx="100000" sy="100000" flip="none" algn="tl"/>
          </a:blipFill>
          <a:ln>
            <a:noFill/>
          </a:ln>
          <a:effectLst>
            <a:glow rad="152400">
              <a:schemeClr val="accent6">
                <a:lumMod val="60000"/>
                <a:lumOff val="40000"/>
                <a:alpha val="64000"/>
              </a:schemeClr>
            </a:glow>
            <a:outerShdw blurRad="190500" dist="228600" dir="2700000" algn="ctr">
              <a:srgbClr val="000000">
                <a:alpha val="30000"/>
              </a:srgbClr>
            </a:outerShdw>
          </a:effectLst>
          <a:scene3d>
            <a:camera prst="perspectiveFront"/>
            <a:lightRig rig="glow" dir="t">
              <a:rot lat="0" lon="0" rev="4800000"/>
            </a:lightRig>
          </a:scene3d>
          <a:sp3d prstMaterial="matte">
            <a:bevelT w="127000" h="285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Coaches</a:t>
            </a:r>
          </a:p>
        </p:txBody>
      </p:sp>
      <p:sp>
        <p:nvSpPr>
          <p:cNvPr id="21" name="Oval 20">
            <a:extLst>
              <a:ext uri="{FF2B5EF4-FFF2-40B4-BE49-F238E27FC236}">
                <a16:creationId xmlns:a16="http://schemas.microsoft.com/office/drawing/2014/main" id="{17510DA2-E0D5-492C-A38D-7255F9665368}"/>
              </a:ext>
            </a:extLst>
          </p:cNvPr>
          <p:cNvSpPr/>
          <p:nvPr/>
        </p:nvSpPr>
        <p:spPr>
          <a:xfrm>
            <a:off x="663907" y="4818343"/>
            <a:ext cx="2440144" cy="822342"/>
          </a:xfrm>
          <a:prstGeom prst="ellipse">
            <a:avLst/>
          </a:prstGeom>
          <a:blipFill dpi="0" rotWithShape="1">
            <a:blip r:embed="rId3">
              <a:alphaModFix amt="80000"/>
              <a:duotone>
                <a:schemeClr val="accent1">
                  <a:shade val="45000"/>
                  <a:satMod val="135000"/>
                </a:schemeClr>
                <a:prstClr val="white"/>
              </a:duotone>
            </a:blip>
            <a:srcRect/>
            <a:tile tx="0" ty="0" sx="100000" sy="100000" flip="none" algn="tl"/>
          </a:blipFill>
          <a:ln>
            <a:noFill/>
          </a:ln>
          <a:effectLst>
            <a:glow rad="101600">
              <a:schemeClr val="accent1">
                <a:lumMod val="40000"/>
                <a:lumOff val="60000"/>
                <a:alpha val="63000"/>
              </a:schemeClr>
            </a:glow>
            <a:outerShdw blurRad="190500" dist="228600" dir="2700000" algn="ctr">
              <a:srgbClr val="000000">
                <a:alpha val="30000"/>
              </a:srgbClr>
            </a:outerShdw>
          </a:effectLst>
          <a:scene3d>
            <a:camera prst="perspectiveFront"/>
            <a:lightRig rig="glow" dir="t">
              <a:rot lat="0" lon="0" rev="4800000"/>
            </a:lightRig>
          </a:scene3d>
          <a:sp3d prstMaterial="matte">
            <a:bevelT w="127000" h="279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Participants</a:t>
            </a:r>
            <a:endParaRPr lang="en-US" dirty="0"/>
          </a:p>
        </p:txBody>
      </p:sp>
      <p:sp>
        <p:nvSpPr>
          <p:cNvPr id="22" name="Rectangle: Rounded Corners 21">
            <a:extLst>
              <a:ext uri="{FF2B5EF4-FFF2-40B4-BE49-F238E27FC236}">
                <a16:creationId xmlns:a16="http://schemas.microsoft.com/office/drawing/2014/main" id="{33D1B2C1-EDEA-41DC-9829-E5705565AD84}"/>
              </a:ext>
            </a:extLst>
          </p:cNvPr>
          <p:cNvSpPr/>
          <p:nvPr/>
        </p:nvSpPr>
        <p:spPr>
          <a:xfrm>
            <a:off x="663907" y="6039515"/>
            <a:ext cx="2440144" cy="679794"/>
          </a:xfrm>
          <a:prstGeom prst="roundRect">
            <a:avLst/>
          </a:prstGeom>
          <a:blipFill>
            <a:blip r:embed="rId6">
              <a:duotone>
                <a:schemeClr val="accent2">
                  <a:shade val="45000"/>
                  <a:satMod val="135000"/>
                </a:schemeClr>
                <a:prstClr val="white"/>
              </a:duotone>
              <a:extLst>
                <a:ext uri="{BEBA8EAE-BF5A-486C-A8C5-ECC9F3942E4B}">
                  <a14:imgProps xmlns:a14="http://schemas.microsoft.com/office/drawing/2010/main">
                    <a14:imgLayer r:embed="rId7">
                      <a14:imgEffect>
                        <a14:brightnessContrast bright="-20000" contrast="-40000"/>
                      </a14:imgEffect>
                    </a14:imgLayer>
                  </a14:imgProps>
                </a:ext>
              </a:extLst>
            </a:blip>
            <a:tile tx="0" ty="0" sx="100000" sy="100000" flip="none" algn="tl"/>
          </a:blipFill>
          <a:ln>
            <a:noFill/>
          </a:ln>
          <a:effectLst>
            <a:glow rad="215900">
              <a:schemeClr val="accent4">
                <a:lumMod val="40000"/>
                <a:lumOff val="60000"/>
                <a:alpha val="54000"/>
              </a:schemeClr>
            </a:glow>
            <a:outerShdw blurRad="190500" dist="228600" dir="2700000" algn="ctr">
              <a:srgbClr val="000000">
                <a:alpha val="30000"/>
              </a:srgbClr>
            </a:outerShdw>
          </a:effectLst>
          <a:scene3d>
            <a:camera prst="perspectiveFront"/>
            <a:lightRig rig="glow" dir="t">
              <a:rot lat="0" lon="0" rev="4800000"/>
            </a:lightRig>
          </a:scene3d>
          <a:sp3d extrusionH="88900" prstMaterial="matte">
            <a:bevelT w="127000" h="279400"/>
            <a:bevelB w="19050" h="952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Social Media</a:t>
            </a:r>
          </a:p>
        </p:txBody>
      </p:sp>
      <p:sp>
        <p:nvSpPr>
          <p:cNvPr id="11" name="Oval 10">
            <a:hlinkClick r:id="rId4" action="ppaction://hlinksldjump"/>
            <a:extLst>
              <a:ext uri="{FF2B5EF4-FFF2-40B4-BE49-F238E27FC236}">
                <a16:creationId xmlns:a16="http://schemas.microsoft.com/office/drawing/2014/main" id="{C4C73CE0-0F4C-493F-944A-CAF655856AFD}"/>
              </a:ext>
            </a:extLst>
          </p:cNvPr>
          <p:cNvSpPr/>
          <p:nvPr/>
        </p:nvSpPr>
        <p:spPr>
          <a:xfrm>
            <a:off x="511975" y="1092120"/>
            <a:ext cx="2744015" cy="1264217"/>
          </a:xfrm>
          <a:prstGeom prst="ellipse">
            <a:avLst/>
          </a:prstGeom>
          <a:blipFill dpi="0" rotWithShape="1">
            <a:blip r:embed="rId5">
              <a:alphaModFix amt="96000"/>
            </a:blip>
            <a:srcRect/>
            <a:tile tx="0" ty="-38100" sx="100000" sy="100000" flip="none" algn="tl"/>
          </a:blipFill>
          <a:ln>
            <a:noFill/>
          </a:ln>
          <a:effectLst>
            <a:glow rad="622300">
              <a:srgbClr val="7030A0">
                <a:alpha val="27000"/>
              </a:srgbClr>
            </a:glow>
            <a:outerShdw blurRad="190500" dist="228600" dir="2700000" algn="ctr">
              <a:srgbClr val="000000">
                <a:alpha val="30000"/>
              </a:srgbClr>
            </a:outerShdw>
          </a:effectLst>
          <a:scene3d>
            <a:camera prst="perspectiveFront"/>
            <a:lightRig rig="glow" dir="t">
              <a:rot lat="0" lon="0" rev="4800000"/>
            </a:lightRig>
          </a:scene3d>
          <a:sp3d z="19050" extrusionH="209550" prstMaterial="matte">
            <a:bevelT w="127000" h="622300"/>
            <a:bevelB w="196850" h="190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Zone Showcase</a:t>
            </a:r>
            <a:endParaRPr lang="en-US" dirty="0"/>
          </a:p>
        </p:txBody>
      </p:sp>
      <p:sp>
        <p:nvSpPr>
          <p:cNvPr id="30" name="Oval 29">
            <a:hlinkClick r:id="rId4" action="ppaction://hlinksldjump"/>
            <a:extLst>
              <a:ext uri="{FF2B5EF4-FFF2-40B4-BE49-F238E27FC236}">
                <a16:creationId xmlns:a16="http://schemas.microsoft.com/office/drawing/2014/main" id="{30A94EFF-AD4E-4064-9618-A5355634014E}"/>
              </a:ext>
            </a:extLst>
          </p:cNvPr>
          <p:cNvSpPr/>
          <p:nvPr/>
        </p:nvSpPr>
        <p:spPr>
          <a:xfrm>
            <a:off x="4723991" y="1092120"/>
            <a:ext cx="2744015" cy="1264218"/>
          </a:xfrm>
          <a:prstGeom prst="ellipse">
            <a:avLst/>
          </a:prstGeom>
          <a:blipFill dpi="0" rotWithShape="1">
            <a:blip r:embed="rId5">
              <a:alphaModFix amt="96000"/>
            </a:blip>
            <a:srcRect/>
            <a:tile tx="0" ty="-38100" sx="100000" sy="100000" flip="none" algn="tl"/>
          </a:blipFill>
          <a:ln>
            <a:noFill/>
          </a:ln>
          <a:effectLst>
            <a:glow rad="622300">
              <a:srgbClr val="7030A0">
                <a:alpha val="27000"/>
              </a:srgbClr>
            </a:glow>
            <a:outerShdw blurRad="190500" dist="228600" dir="2700000" algn="ctr">
              <a:srgbClr val="000000">
                <a:alpha val="30000"/>
              </a:srgbClr>
            </a:outerShdw>
          </a:effectLst>
          <a:scene3d>
            <a:camera prst="perspectiveFront"/>
            <a:lightRig rig="glow" dir="t">
              <a:rot lat="0" lon="0" rev="4800000"/>
            </a:lightRig>
          </a:scene3d>
          <a:sp3d z="19050" extrusionH="209550" prstMaterial="matte">
            <a:bevelT w="127000" h="622300"/>
            <a:bevelB w="196850" h="190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Zone Technique</a:t>
            </a:r>
          </a:p>
        </p:txBody>
      </p:sp>
      <p:pic>
        <p:nvPicPr>
          <p:cNvPr id="2" name="Picture 1">
            <a:extLst>
              <a:ext uri="{FF2B5EF4-FFF2-40B4-BE49-F238E27FC236}">
                <a16:creationId xmlns:a16="http://schemas.microsoft.com/office/drawing/2014/main" id="{7EB7D701-81FA-40C0-A2B6-57FE411DE3D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26405" y="-164508"/>
            <a:ext cx="1184980" cy="1184980"/>
          </a:xfrm>
          <a:prstGeom prst="rect">
            <a:avLst/>
          </a:prstGeom>
        </p:spPr>
      </p:pic>
      <p:pic>
        <p:nvPicPr>
          <p:cNvPr id="9" name="Picture 8">
            <a:extLst>
              <a:ext uri="{FF2B5EF4-FFF2-40B4-BE49-F238E27FC236}">
                <a16:creationId xmlns:a16="http://schemas.microsoft.com/office/drawing/2014/main" id="{F636D7C2-CB33-46D5-9665-52B149549D0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24301" y="-638635"/>
            <a:ext cx="2853314" cy="2853314"/>
          </a:xfrm>
          <a:prstGeom prst="rect">
            <a:avLst/>
          </a:prstGeom>
        </p:spPr>
      </p:pic>
      <p:pic>
        <p:nvPicPr>
          <p:cNvPr id="10" name="Picture 9">
            <a:extLst>
              <a:ext uri="{FF2B5EF4-FFF2-40B4-BE49-F238E27FC236}">
                <a16:creationId xmlns:a16="http://schemas.microsoft.com/office/drawing/2014/main" id="{EA41DCE3-2CD9-4BBD-B777-7C83DEF70A0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9865" y="-265529"/>
            <a:ext cx="1938924" cy="1938924"/>
          </a:xfrm>
          <a:prstGeom prst="rect">
            <a:avLst/>
          </a:prstGeom>
        </p:spPr>
      </p:pic>
      <p:pic>
        <p:nvPicPr>
          <p:cNvPr id="12" name="Picture 11">
            <a:extLst>
              <a:ext uri="{FF2B5EF4-FFF2-40B4-BE49-F238E27FC236}">
                <a16:creationId xmlns:a16="http://schemas.microsoft.com/office/drawing/2014/main" id="{F2CFBE93-5210-4E25-8DFA-A835D053904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2601" y="28995"/>
            <a:ext cx="885059" cy="885059"/>
          </a:xfrm>
          <a:prstGeom prst="rect">
            <a:avLst/>
          </a:prstGeom>
        </p:spPr>
      </p:pic>
      <p:pic>
        <p:nvPicPr>
          <p:cNvPr id="13" name="Picture 12">
            <a:extLst>
              <a:ext uri="{FF2B5EF4-FFF2-40B4-BE49-F238E27FC236}">
                <a16:creationId xmlns:a16="http://schemas.microsoft.com/office/drawing/2014/main" id="{526367F6-BB8A-41A7-A169-DF2EECEC68E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31141" y="-265529"/>
            <a:ext cx="1938924" cy="1938924"/>
          </a:xfrm>
          <a:prstGeom prst="rect">
            <a:avLst/>
          </a:prstGeom>
        </p:spPr>
      </p:pic>
      <p:pic>
        <p:nvPicPr>
          <p:cNvPr id="14" name="Picture 13">
            <a:extLst>
              <a:ext uri="{FF2B5EF4-FFF2-40B4-BE49-F238E27FC236}">
                <a16:creationId xmlns:a16="http://schemas.microsoft.com/office/drawing/2014/main" id="{F9C20EC7-C25E-44D1-B80D-5A24A285739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33877" y="28995"/>
            <a:ext cx="885059" cy="885059"/>
          </a:xfrm>
          <a:prstGeom prst="rect">
            <a:avLst/>
          </a:prstGeom>
        </p:spPr>
      </p:pic>
      <p:pic>
        <p:nvPicPr>
          <p:cNvPr id="16" name="Picture 15">
            <a:extLst>
              <a:ext uri="{FF2B5EF4-FFF2-40B4-BE49-F238E27FC236}">
                <a16:creationId xmlns:a16="http://schemas.microsoft.com/office/drawing/2014/main" id="{BB860294-431D-4A58-A469-A825B11FFC3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32417" y="-265529"/>
            <a:ext cx="1938924" cy="1938924"/>
          </a:xfrm>
          <a:prstGeom prst="rect">
            <a:avLst/>
          </a:prstGeom>
        </p:spPr>
      </p:pic>
      <p:pic>
        <p:nvPicPr>
          <p:cNvPr id="35" name="Picture 34">
            <a:extLst>
              <a:ext uri="{FF2B5EF4-FFF2-40B4-BE49-F238E27FC236}">
                <a16:creationId xmlns:a16="http://schemas.microsoft.com/office/drawing/2014/main" id="{BECD5DBB-1F6B-486E-9013-2E5600FE590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35153" y="28995"/>
            <a:ext cx="885059" cy="885059"/>
          </a:xfrm>
          <a:prstGeom prst="rect">
            <a:avLst/>
          </a:prstGeom>
        </p:spPr>
      </p:pic>
      <p:sp>
        <p:nvSpPr>
          <p:cNvPr id="33" name="TextBox 32">
            <a:extLst>
              <a:ext uri="{FF2B5EF4-FFF2-40B4-BE49-F238E27FC236}">
                <a16:creationId xmlns:a16="http://schemas.microsoft.com/office/drawing/2014/main" id="{96DC7F97-E86D-4B83-AAE9-7E48BB16FECC}"/>
              </a:ext>
            </a:extLst>
          </p:cNvPr>
          <p:cNvSpPr txBox="1"/>
          <p:nvPr/>
        </p:nvSpPr>
        <p:spPr>
          <a:xfrm>
            <a:off x="0" y="477895"/>
            <a:ext cx="4275438" cy="461665"/>
          </a:xfrm>
          <a:prstGeom prst="rect">
            <a:avLst/>
          </a:prstGeom>
          <a:solidFill>
            <a:srgbClr val="164E39"/>
          </a:solidFill>
        </p:spPr>
        <p:txBody>
          <a:bodyPr wrap="square" rtlCol="0">
            <a:spAutoFit/>
          </a:bodyPr>
          <a:lstStyle/>
          <a:p>
            <a:pPr algn="ctr"/>
            <a:r>
              <a:rPr lang="en-US" sz="2400" b="1" dirty="0">
                <a:solidFill>
                  <a:schemeClr val="bg1"/>
                </a:solidFill>
              </a:rPr>
              <a:t>Les Zones</a:t>
            </a:r>
          </a:p>
        </p:txBody>
      </p:sp>
    </p:spTree>
    <p:extLst>
      <p:ext uri="{BB962C8B-B14F-4D97-AF65-F5344CB8AC3E}">
        <p14:creationId xmlns:p14="http://schemas.microsoft.com/office/powerpoint/2010/main" val="2954458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path" presetSubtype="0" accel="50000" decel="50000" fill="hold" grpId="0" nodeType="withEffect">
                                  <p:stCondLst>
                                    <p:cond delay="0"/>
                                  </p:stCondLst>
                                  <p:childTnLst>
                                    <p:animMotion origin="layout" path="M -0.00794 -0.53981 L -2.91667E-6 -3.33333E-6 " pathEditMode="relative" rAng="0" ptsTypes="AA">
                                      <p:cBhvr>
                                        <p:cTn id="6" dur="1000" fill="hold"/>
                                        <p:tgtEl>
                                          <p:spTgt spid="8"/>
                                        </p:tgtEl>
                                        <p:attrNameLst>
                                          <p:attrName>ppt_x</p:attrName>
                                          <p:attrName>ppt_y</p:attrName>
                                        </p:attrNameLst>
                                      </p:cBhvr>
                                      <p:rCtr x="391" y="26991"/>
                                    </p:animMotion>
                                  </p:childTnLst>
                                </p:cTn>
                              </p:par>
                              <p:par>
                                <p:cTn id="7" presetID="42" presetClass="path" presetSubtype="0" accel="50000" decel="50000" fill="hold" grpId="0" nodeType="withEffect">
                                  <p:stCondLst>
                                    <p:cond delay="0"/>
                                  </p:stCondLst>
                                  <p:childTnLst>
                                    <p:animMotion origin="layout" path="M 0.00157 -0.18426 L -2.5E-6 3.7037E-7 " pathEditMode="relative" rAng="0" ptsTypes="AA">
                                      <p:cBhvr>
                                        <p:cTn id="8" dur="1000" fill="hold"/>
                                        <p:tgtEl>
                                          <p:spTgt spid="7"/>
                                        </p:tgtEl>
                                        <p:attrNameLst>
                                          <p:attrName>ppt_x</p:attrName>
                                          <p:attrName>ppt_y</p:attrName>
                                        </p:attrNameLst>
                                      </p:cBhvr>
                                      <p:rCtr x="-78" y="9213"/>
                                    </p:animMotion>
                                  </p:childTnLst>
                                </p:cTn>
                              </p:par>
                              <p:par>
                                <p:cTn id="9" presetID="42" presetClass="path" presetSubtype="0" accel="50000" decel="50000" fill="hold" grpId="0" nodeType="withEffect">
                                  <p:stCondLst>
                                    <p:cond delay="0"/>
                                  </p:stCondLst>
                                  <p:childTnLst>
                                    <p:animMotion origin="layout" path="M 0.00325 -0.38333 L 2.91667E-6 1.48148E-6 " pathEditMode="relative" rAng="0" ptsTypes="AA">
                                      <p:cBhvr>
                                        <p:cTn id="10" dur="1000" fill="hold"/>
                                        <p:tgtEl>
                                          <p:spTgt spid="4"/>
                                        </p:tgtEl>
                                        <p:attrNameLst>
                                          <p:attrName>ppt_x</p:attrName>
                                          <p:attrName>ppt_y</p:attrName>
                                        </p:attrNameLst>
                                      </p:cBhvr>
                                      <p:rCtr x="-169" y="19167"/>
                                    </p:animMotion>
                                  </p:childTnLst>
                                </p:cTn>
                              </p:par>
                              <p:par>
                                <p:cTn id="11" presetID="42" presetClass="path" presetSubtype="0" accel="50000" decel="50000" fill="hold" grpId="0" nodeType="withEffect">
                                  <p:stCondLst>
                                    <p:cond delay="0"/>
                                  </p:stCondLst>
                                  <p:childTnLst>
                                    <p:animMotion origin="layout" path="M 0.01041 -0.80625 L 2.91667E-6 -3.7037E-7 " pathEditMode="relative" rAng="0" ptsTypes="AA">
                                      <p:cBhvr>
                                        <p:cTn id="12" dur="1000" fill="hold"/>
                                        <p:tgtEl>
                                          <p:spTgt spid="15"/>
                                        </p:tgtEl>
                                        <p:attrNameLst>
                                          <p:attrName>ppt_x</p:attrName>
                                          <p:attrName>ppt_y</p:attrName>
                                        </p:attrNameLst>
                                      </p:cBhvr>
                                      <p:rCtr x="-521" y="40301"/>
                                    </p:animMotion>
                                  </p:childTnLst>
                                </p:cTn>
                              </p:par>
                              <p:par>
                                <p:cTn id="13" presetID="42" presetClass="path" presetSubtype="0" accel="50000" decel="50000" fill="hold" grpId="0" nodeType="withEffect">
                                  <p:stCondLst>
                                    <p:cond delay="0"/>
                                  </p:stCondLst>
                                  <p:childTnLst>
                                    <p:animMotion origin="layout" path="M 0.00338 -0.60949 L 2.91667E-6 1.11111E-6 " pathEditMode="relative" rAng="0" ptsTypes="AA">
                                      <p:cBhvr>
                                        <p:cTn id="14" dur="1000" fill="hold"/>
                                        <p:tgtEl>
                                          <p:spTgt spid="3"/>
                                        </p:tgtEl>
                                        <p:attrNameLst>
                                          <p:attrName>ppt_x</p:attrName>
                                          <p:attrName>ppt_y</p:attrName>
                                        </p:attrNameLst>
                                      </p:cBhvr>
                                      <p:rCtr x="-169" y="30463"/>
                                    </p:animMotion>
                                  </p:childTnLst>
                                </p:cTn>
                              </p:par>
                              <p:par>
                                <p:cTn id="15" presetID="42" presetClass="path" presetSubtype="0" accel="50000" decel="50000" fill="hold" grpId="0" nodeType="withEffect">
                                  <p:stCondLst>
                                    <p:cond delay="0"/>
                                  </p:stCondLst>
                                  <p:childTnLst>
                                    <p:animMotion origin="layout" path="M -0.01002 -0.40255 L -2.91667E-6 2.22222E-6 " pathEditMode="relative" rAng="0" ptsTypes="AA">
                                      <p:cBhvr>
                                        <p:cTn id="16" dur="1000" fill="hold"/>
                                        <p:tgtEl>
                                          <p:spTgt spid="6"/>
                                        </p:tgtEl>
                                        <p:attrNameLst>
                                          <p:attrName>ppt_x</p:attrName>
                                          <p:attrName>ppt_y</p:attrName>
                                        </p:attrNameLst>
                                      </p:cBhvr>
                                      <p:rCtr x="495" y="20116"/>
                                    </p:animMotion>
                                  </p:childTnLst>
                                </p:cTn>
                              </p:par>
                              <p:par>
                                <p:cTn id="17" presetID="42" presetClass="path" presetSubtype="0" accel="50000" decel="50000" fill="hold" grpId="0" nodeType="withEffect">
                                  <p:stCondLst>
                                    <p:cond delay="0"/>
                                  </p:stCondLst>
                                  <p:childTnLst>
                                    <p:animMotion origin="layout" path="M -0.00352 -0.17037 L 2.91667E-6 -2.96296E-6 " pathEditMode="relative" rAng="0" ptsTypes="AA">
                                      <p:cBhvr>
                                        <p:cTn id="18" dur="1000" fill="hold"/>
                                        <p:tgtEl>
                                          <p:spTgt spid="18"/>
                                        </p:tgtEl>
                                        <p:attrNameLst>
                                          <p:attrName>ppt_x</p:attrName>
                                          <p:attrName>ppt_y</p:attrName>
                                        </p:attrNameLst>
                                      </p:cBhvr>
                                      <p:rCtr x="169" y="8519"/>
                                    </p:animMotion>
                                  </p:childTnLst>
                                </p:cTn>
                              </p:par>
                              <p:par>
                                <p:cTn id="19" presetID="42" presetClass="path" presetSubtype="0" accel="50000" decel="50000" fill="hold" grpId="0" nodeType="withEffect">
                                  <p:stCondLst>
                                    <p:cond delay="0"/>
                                  </p:stCondLst>
                                  <p:childTnLst>
                                    <p:animMotion origin="layout" path="M 0.00638 -0.37986 L 2.91667E-6 2.22222E-6 " pathEditMode="relative" rAng="0" ptsTypes="AA">
                                      <p:cBhvr>
                                        <p:cTn id="20" dur="1000" fill="hold"/>
                                        <p:tgtEl>
                                          <p:spTgt spid="20"/>
                                        </p:tgtEl>
                                        <p:attrNameLst>
                                          <p:attrName>ppt_x</p:attrName>
                                          <p:attrName>ppt_y</p:attrName>
                                        </p:attrNameLst>
                                      </p:cBhvr>
                                      <p:rCtr x="-326" y="18981"/>
                                    </p:animMotion>
                                  </p:childTnLst>
                                </p:cTn>
                              </p:par>
                              <p:par>
                                <p:cTn id="21" presetID="42" presetClass="path" presetSubtype="0" accel="50000" decel="50000" fill="hold" grpId="0" nodeType="withEffect">
                                  <p:stCondLst>
                                    <p:cond delay="0"/>
                                  </p:stCondLst>
                                  <p:childTnLst>
                                    <p:animMotion origin="layout" path="M 0.00495 -0.5456 L 2.91667E-6 0 " pathEditMode="relative" rAng="0" ptsTypes="AA">
                                      <p:cBhvr>
                                        <p:cTn id="22" dur="1000" fill="hold"/>
                                        <p:tgtEl>
                                          <p:spTgt spid="21"/>
                                        </p:tgtEl>
                                        <p:attrNameLst>
                                          <p:attrName>ppt_x</p:attrName>
                                          <p:attrName>ppt_y</p:attrName>
                                        </p:attrNameLst>
                                      </p:cBhvr>
                                      <p:rCtr x="-247" y="27269"/>
                                    </p:animMotion>
                                  </p:childTnLst>
                                </p:cTn>
                              </p:par>
                              <p:par>
                                <p:cTn id="23" presetID="42" presetClass="path" presetSubtype="0" accel="50000" decel="50000" fill="hold" grpId="0" nodeType="withEffect">
                                  <p:stCondLst>
                                    <p:cond delay="0"/>
                                  </p:stCondLst>
                                  <p:childTnLst>
                                    <p:animMotion origin="layout" path="M 0.00612 -0.7331 L 2.91667E-6 -2.59259E-6 " pathEditMode="relative" rAng="0" ptsTypes="AA">
                                      <p:cBhvr>
                                        <p:cTn id="24" dur="1000" fill="hold"/>
                                        <p:tgtEl>
                                          <p:spTgt spid="22"/>
                                        </p:tgtEl>
                                        <p:attrNameLst>
                                          <p:attrName>ppt_x</p:attrName>
                                          <p:attrName>ppt_y</p:attrName>
                                        </p:attrNameLst>
                                      </p:cBhvr>
                                      <p:rCtr x="-313" y="36644"/>
                                    </p:animMotion>
                                  </p:childTnLst>
                                </p:cTn>
                              </p:par>
                              <p:par>
                                <p:cTn id="25" presetID="42" presetClass="path" presetSubtype="0" accel="50000" decel="50000" fill="hold" grpId="0" nodeType="withEffect">
                                  <p:stCondLst>
                                    <p:cond delay="0"/>
                                  </p:stCondLst>
                                  <p:childTnLst>
                                    <p:animMotion origin="layout" path="M -0.00403 -0.80625 L -2.91667E-6 -3.7037E-7 " pathEditMode="relative" rAng="0" ptsTypes="AA">
                                      <p:cBhvr>
                                        <p:cTn id="26" dur="1000" fill="hold"/>
                                        <p:tgtEl>
                                          <p:spTgt spid="25"/>
                                        </p:tgtEl>
                                        <p:attrNameLst>
                                          <p:attrName>ppt_x</p:attrName>
                                          <p:attrName>ppt_y</p:attrName>
                                        </p:attrNameLst>
                                      </p:cBhvr>
                                      <p:rCtr x="195" y="40301"/>
                                    </p:animMotion>
                                  </p:childTnLst>
                                </p:cTn>
                              </p:par>
                              <p:par>
                                <p:cTn id="27" presetID="42" presetClass="path" presetSubtype="0" accel="50000" decel="50000" fill="hold" grpId="0" nodeType="withEffect">
                                  <p:stCondLst>
                                    <p:cond delay="0"/>
                                  </p:stCondLst>
                                  <p:childTnLst>
                                    <p:animMotion origin="layout" path="M -0.00026 -0.69282 L -2.91667E-6 0 " pathEditMode="relative" rAng="0" ptsTypes="AA">
                                      <p:cBhvr>
                                        <p:cTn id="28" dur="1000" fill="hold"/>
                                        <p:tgtEl>
                                          <p:spTgt spid="27"/>
                                        </p:tgtEl>
                                        <p:attrNameLst>
                                          <p:attrName>ppt_x</p:attrName>
                                          <p:attrName>ppt_y</p:attrName>
                                        </p:attrNameLst>
                                      </p:cBhvr>
                                      <p:rCtr x="13" y="34630"/>
                                    </p:animMotion>
                                  </p:childTnLst>
                                </p:cTn>
                              </p:par>
                              <p:par>
                                <p:cTn id="29" presetID="42"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750"/>
                                        <p:tgtEl>
                                          <p:spTgt spid="33"/>
                                        </p:tgtEl>
                                      </p:cBhvr>
                                    </p:animEffect>
                                    <p:anim calcmode="lin" valueType="num">
                                      <p:cBhvr>
                                        <p:cTn id="32" dur="750" fill="hold"/>
                                        <p:tgtEl>
                                          <p:spTgt spid="33"/>
                                        </p:tgtEl>
                                        <p:attrNameLst>
                                          <p:attrName>ppt_x</p:attrName>
                                        </p:attrNameLst>
                                      </p:cBhvr>
                                      <p:tavLst>
                                        <p:tav tm="0">
                                          <p:val>
                                            <p:strVal val="#ppt_x"/>
                                          </p:val>
                                        </p:tav>
                                        <p:tav tm="100000">
                                          <p:val>
                                            <p:strVal val="#ppt_x"/>
                                          </p:val>
                                        </p:tav>
                                      </p:tavLst>
                                    </p:anim>
                                    <p:anim calcmode="lin" valueType="num">
                                      <p:cBhvr>
                                        <p:cTn id="33" dur="75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8" grpId="0" animBg="1"/>
      <p:bldP spid="6" grpId="0" animBg="1"/>
      <p:bldP spid="4" grpId="0" animBg="1"/>
      <p:bldP spid="15" grpId="0" animBg="1"/>
      <p:bldP spid="3" grpId="0" animBg="1"/>
      <p:bldP spid="7" grpId="0" animBg="1"/>
      <p:bldP spid="18" grpId="0" animBg="1"/>
      <p:bldP spid="20" grpId="0" animBg="1"/>
      <p:bldP spid="21" grpId="0" animBg="1"/>
      <p:bldP spid="22" grpId="0" animBg="1"/>
      <p:bldP spid="3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1000" b="-21000"/>
          </a:stretch>
        </a:blip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3BEC2271-AE49-40EC-8562-90218F7E7685}"/>
              </a:ext>
            </a:extLst>
          </p:cNvPr>
          <p:cNvSpPr/>
          <p:nvPr/>
        </p:nvSpPr>
        <p:spPr>
          <a:xfrm>
            <a:off x="85725" y="0"/>
            <a:ext cx="12004675" cy="953326"/>
          </a:xfrm>
          <a:prstGeom prst="rect">
            <a:avLst/>
          </a:prstGeom>
          <a:blipFill dpi="0" rotWithShape="1">
            <a:blip r:embed="rId3">
              <a:lum bright="70000" contrast="-70000"/>
            </a:blip>
            <a:srcRect/>
            <a:tile tx="0" ty="0" sx="100000" sy="100000" flip="none" algn="tl"/>
          </a:blipFill>
          <a:ln w="212725"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0E53C1DD-0609-4E2D-8757-EB0BD057323C}"/>
              </a:ext>
            </a:extLst>
          </p:cNvPr>
          <p:cNvSpPr/>
          <p:nvPr/>
        </p:nvSpPr>
        <p:spPr>
          <a:xfrm>
            <a:off x="645009" y="1921327"/>
            <a:ext cx="2440144" cy="899225"/>
          </a:xfrm>
          <a:prstGeom prst="ellipse">
            <a:avLst/>
          </a:prstGeom>
          <a:blipFill>
            <a:blip r:embed="rId3">
              <a:duotone>
                <a:prstClr val="black"/>
                <a:schemeClr val="accent4">
                  <a:tint val="45000"/>
                  <a:satMod val="400000"/>
                </a:schemeClr>
              </a:duotone>
            </a:blip>
            <a:tile tx="0" ty="0" sx="100000" sy="100000" flip="none" algn="tl"/>
          </a:blipFill>
          <a:ln>
            <a:noFill/>
          </a:ln>
          <a:effectLst>
            <a:glow rad="444500">
              <a:schemeClr val="accent4">
                <a:lumMod val="75000"/>
                <a:alpha val="42000"/>
              </a:schemeClr>
            </a:glow>
            <a:outerShdw blurRad="190500" dist="228600" dir="2700000" algn="ctr">
              <a:srgbClr val="000000">
                <a:alpha val="30000"/>
              </a:srgbClr>
            </a:outerShdw>
          </a:effectLst>
          <a:scene3d>
            <a:camera prst="perspectiveFront"/>
            <a:lightRig rig="glow" dir="t">
              <a:rot lat="0" lon="0" rev="4800000"/>
            </a:lightRig>
          </a:scene3d>
          <a:sp3d prstMaterial="matte">
            <a:bevelT w="127000" h="279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Présentateur</a:t>
            </a:r>
          </a:p>
        </p:txBody>
      </p:sp>
      <p:sp>
        <p:nvSpPr>
          <p:cNvPr id="4" name="Rectangle: Rounded Corners 3">
            <a:extLst>
              <a:ext uri="{FF2B5EF4-FFF2-40B4-BE49-F238E27FC236}">
                <a16:creationId xmlns:a16="http://schemas.microsoft.com/office/drawing/2014/main" id="{D46F13CB-31CC-46E7-949E-A46893800DAC}"/>
              </a:ext>
            </a:extLst>
          </p:cNvPr>
          <p:cNvSpPr/>
          <p:nvPr/>
        </p:nvSpPr>
        <p:spPr>
          <a:xfrm>
            <a:off x="959452" y="3158866"/>
            <a:ext cx="1849056" cy="899225"/>
          </a:xfrm>
          <a:prstGeom prst="roundRect">
            <a:avLst/>
          </a:prstGeom>
          <a:blipFill>
            <a:blip r:embed="rId3">
              <a:alphaModFix amt="81000"/>
            </a:blip>
            <a:tile tx="0" ty="0" sx="100000" sy="100000" flip="none" algn="tl"/>
          </a:blipFill>
          <a:ln>
            <a:noFill/>
          </a:ln>
          <a:effectLst>
            <a:glow rad="152400">
              <a:schemeClr val="accent6">
                <a:lumMod val="60000"/>
                <a:lumOff val="40000"/>
                <a:alpha val="64000"/>
              </a:schemeClr>
            </a:glow>
            <a:outerShdw blurRad="190500" dist="228600" dir="2700000" algn="ctr">
              <a:srgbClr val="000000">
                <a:alpha val="30000"/>
              </a:srgbClr>
            </a:outerShdw>
          </a:effectLst>
          <a:scene3d>
            <a:camera prst="perspectiveFront"/>
            <a:lightRig rig="glow" dir="t">
              <a:rot lat="0" lon="0" rev="4800000"/>
            </a:lightRig>
          </a:scene3d>
          <a:sp3d prstMaterial="matte">
            <a:bevelT w="127000" h="285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Coaches</a:t>
            </a:r>
          </a:p>
        </p:txBody>
      </p:sp>
      <p:sp>
        <p:nvSpPr>
          <p:cNvPr id="5" name="Oval 4">
            <a:extLst>
              <a:ext uri="{FF2B5EF4-FFF2-40B4-BE49-F238E27FC236}">
                <a16:creationId xmlns:a16="http://schemas.microsoft.com/office/drawing/2014/main" id="{E3B4FB76-2EC1-4A4E-AD65-AB8BEFDD2C87}"/>
              </a:ext>
            </a:extLst>
          </p:cNvPr>
          <p:cNvSpPr/>
          <p:nvPr/>
        </p:nvSpPr>
        <p:spPr>
          <a:xfrm>
            <a:off x="751699" y="4423200"/>
            <a:ext cx="2264561" cy="822342"/>
          </a:xfrm>
          <a:prstGeom prst="ellipse">
            <a:avLst/>
          </a:prstGeom>
          <a:blipFill dpi="0" rotWithShape="1">
            <a:blip r:embed="rId3">
              <a:alphaModFix amt="80000"/>
              <a:duotone>
                <a:schemeClr val="accent1">
                  <a:shade val="45000"/>
                  <a:satMod val="135000"/>
                </a:schemeClr>
                <a:prstClr val="white"/>
              </a:duotone>
            </a:blip>
            <a:srcRect/>
            <a:tile tx="0" ty="0" sx="100000" sy="100000" flip="none" algn="tl"/>
          </a:blipFill>
          <a:ln>
            <a:noFill/>
          </a:ln>
          <a:effectLst>
            <a:glow rad="101600">
              <a:schemeClr val="accent1">
                <a:lumMod val="40000"/>
                <a:lumOff val="60000"/>
                <a:alpha val="63000"/>
              </a:schemeClr>
            </a:glow>
            <a:outerShdw blurRad="190500" dist="228600" dir="2700000" algn="ctr">
              <a:srgbClr val="000000">
                <a:alpha val="30000"/>
              </a:srgbClr>
            </a:outerShdw>
          </a:effectLst>
          <a:scene3d>
            <a:camera prst="perspectiveFront"/>
            <a:lightRig rig="glow" dir="t">
              <a:rot lat="0" lon="0" rev="4800000"/>
            </a:lightRig>
          </a:scene3d>
          <a:sp3d prstMaterial="matte">
            <a:bevelT w="127000" h="279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Participants</a:t>
            </a:r>
            <a:endParaRPr lang="en-US" dirty="0"/>
          </a:p>
        </p:txBody>
      </p:sp>
      <p:sp>
        <p:nvSpPr>
          <p:cNvPr id="6" name="Rectangle: Rounded Corners 5">
            <a:extLst>
              <a:ext uri="{FF2B5EF4-FFF2-40B4-BE49-F238E27FC236}">
                <a16:creationId xmlns:a16="http://schemas.microsoft.com/office/drawing/2014/main" id="{286D66FC-5A0E-48E3-AABD-3A9DE15270A7}"/>
              </a:ext>
            </a:extLst>
          </p:cNvPr>
          <p:cNvSpPr/>
          <p:nvPr/>
        </p:nvSpPr>
        <p:spPr>
          <a:xfrm>
            <a:off x="940553" y="5755870"/>
            <a:ext cx="1886858" cy="822342"/>
          </a:xfrm>
          <a:prstGeom prst="roundRect">
            <a:avLst/>
          </a:prstGeom>
          <a: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20000" contrast="-40000"/>
                      </a14:imgEffect>
                    </a14:imgLayer>
                  </a14:imgProps>
                </a:ext>
              </a:extLst>
            </a:blip>
            <a:tile tx="0" ty="0" sx="100000" sy="100000" flip="none" algn="tl"/>
          </a:blipFill>
          <a:ln>
            <a:noFill/>
          </a:ln>
          <a:effectLst>
            <a:glow rad="215900">
              <a:schemeClr val="accent4">
                <a:lumMod val="40000"/>
                <a:lumOff val="60000"/>
                <a:alpha val="54000"/>
              </a:schemeClr>
            </a:glow>
            <a:outerShdw blurRad="190500" dist="228600" dir="2700000" algn="ctr">
              <a:srgbClr val="000000">
                <a:alpha val="30000"/>
              </a:srgbClr>
            </a:outerShdw>
          </a:effectLst>
          <a:scene3d>
            <a:camera prst="perspectiveFront"/>
            <a:lightRig rig="glow" dir="t">
              <a:rot lat="0" lon="0" rev="4800000"/>
            </a:lightRig>
          </a:scene3d>
          <a:sp3d extrusionH="88900" prstMaterial="matte">
            <a:bevelT w="127000" h="279400"/>
            <a:bevelB w="19050" h="952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Social Media</a:t>
            </a:r>
          </a:p>
        </p:txBody>
      </p:sp>
      <p:sp>
        <p:nvSpPr>
          <p:cNvPr id="12" name="Oval 11">
            <a:extLst>
              <a:ext uri="{FF2B5EF4-FFF2-40B4-BE49-F238E27FC236}">
                <a16:creationId xmlns:a16="http://schemas.microsoft.com/office/drawing/2014/main" id="{4E11800B-3DF3-430C-8691-7EA5F070CF88}"/>
              </a:ext>
            </a:extLst>
          </p:cNvPr>
          <p:cNvSpPr/>
          <p:nvPr/>
        </p:nvSpPr>
        <p:spPr>
          <a:xfrm>
            <a:off x="7376766" y="2297072"/>
            <a:ext cx="2440144" cy="573112"/>
          </a:xfrm>
          <a:prstGeom prst="ellipse">
            <a:avLst/>
          </a:prstGeom>
          <a:blipFill>
            <a:blip r:embed="rId3">
              <a:duotone>
                <a:prstClr val="black"/>
                <a:schemeClr val="accent4">
                  <a:tint val="45000"/>
                  <a:satMod val="400000"/>
                </a:schemeClr>
              </a:duotone>
            </a:blip>
            <a:tile tx="0" ty="0" sx="100000" sy="100000" flip="none" algn="tl"/>
          </a:blipFill>
          <a:ln>
            <a:noFill/>
          </a:ln>
          <a:effectLst>
            <a:glow rad="444500">
              <a:schemeClr val="accent4">
                <a:lumMod val="75000"/>
                <a:alpha val="42000"/>
              </a:schemeClr>
            </a:glow>
            <a:outerShdw blurRad="190500" dist="228600" dir="2700000" algn="ctr">
              <a:srgbClr val="000000">
                <a:alpha val="30000"/>
              </a:srgbClr>
            </a:outerShdw>
          </a:effectLst>
          <a:scene3d>
            <a:camera prst="perspectiveFront"/>
            <a:lightRig rig="glow" dir="t">
              <a:rot lat="0" lon="0" rev="4800000"/>
            </a:lightRig>
          </a:scene3d>
          <a:sp3d prstMaterial="matte">
            <a:bevelT w="127000" h="279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Animation</a:t>
            </a:r>
          </a:p>
        </p:txBody>
      </p:sp>
      <p:sp>
        <p:nvSpPr>
          <p:cNvPr id="13" name="Oval 12">
            <a:extLst>
              <a:ext uri="{FF2B5EF4-FFF2-40B4-BE49-F238E27FC236}">
                <a16:creationId xmlns:a16="http://schemas.microsoft.com/office/drawing/2014/main" id="{7031E372-27B4-4094-AD16-2B3ED220EC6A}"/>
              </a:ext>
            </a:extLst>
          </p:cNvPr>
          <p:cNvSpPr/>
          <p:nvPr/>
        </p:nvSpPr>
        <p:spPr>
          <a:xfrm>
            <a:off x="3886080" y="2297073"/>
            <a:ext cx="2440144" cy="573112"/>
          </a:xfrm>
          <a:prstGeom prst="ellipse">
            <a:avLst/>
          </a:prstGeom>
          <a:blipFill>
            <a:blip r:embed="rId3">
              <a:duotone>
                <a:prstClr val="black"/>
                <a:schemeClr val="accent4">
                  <a:tint val="45000"/>
                  <a:satMod val="400000"/>
                </a:schemeClr>
              </a:duotone>
            </a:blip>
            <a:tile tx="0" ty="0" sx="100000" sy="100000" flip="none" algn="tl"/>
          </a:blipFill>
          <a:ln>
            <a:noFill/>
          </a:ln>
          <a:effectLst>
            <a:glow rad="444500">
              <a:schemeClr val="accent4">
                <a:lumMod val="75000"/>
                <a:alpha val="42000"/>
              </a:schemeClr>
            </a:glow>
            <a:outerShdw blurRad="190500" dist="228600" dir="2700000" algn="ctr">
              <a:srgbClr val="000000">
                <a:alpha val="30000"/>
              </a:srgbClr>
            </a:outerShdw>
          </a:effectLst>
          <a:scene3d>
            <a:camera prst="perspectiveFront"/>
            <a:lightRig rig="glow" dir="t">
              <a:rot lat="0" lon="0" rev="4800000"/>
            </a:lightRig>
          </a:scene3d>
          <a:sp3d prstMaterial="matte">
            <a:bevelT w="127000" h="279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Présentations</a:t>
            </a:r>
          </a:p>
        </p:txBody>
      </p:sp>
      <p:sp>
        <p:nvSpPr>
          <p:cNvPr id="14" name="Rectangle: Rounded Corners 13">
            <a:extLst>
              <a:ext uri="{FF2B5EF4-FFF2-40B4-BE49-F238E27FC236}">
                <a16:creationId xmlns:a16="http://schemas.microsoft.com/office/drawing/2014/main" id="{CCC4F25C-2D00-4845-84C8-9A58EFBB9C4E}"/>
              </a:ext>
            </a:extLst>
          </p:cNvPr>
          <p:cNvSpPr/>
          <p:nvPr/>
        </p:nvSpPr>
        <p:spPr>
          <a:xfrm>
            <a:off x="7266082" y="3444505"/>
            <a:ext cx="1849056" cy="571277"/>
          </a:xfrm>
          <a:prstGeom prst="roundRect">
            <a:avLst/>
          </a:prstGeom>
          <a:blipFill>
            <a:blip r:embed="rId3">
              <a:alphaModFix amt="81000"/>
            </a:blip>
            <a:tile tx="0" ty="0" sx="100000" sy="100000" flip="none" algn="tl"/>
          </a:blipFill>
          <a:ln>
            <a:noFill/>
          </a:ln>
          <a:effectLst>
            <a:glow rad="152400">
              <a:schemeClr val="accent6">
                <a:lumMod val="60000"/>
                <a:lumOff val="40000"/>
                <a:alpha val="64000"/>
              </a:schemeClr>
            </a:glow>
            <a:outerShdw blurRad="190500" dist="228600" dir="2700000" algn="ctr">
              <a:srgbClr val="000000">
                <a:alpha val="30000"/>
              </a:srgbClr>
            </a:outerShdw>
          </a:effectLst>
          <a:scene3d>
            <a:camera prst="perspectiveFront"/>
            <a:lightRig rig="glow" dir="t">
              <a:rot lat="0" lon="0" rev="4800000"/>
            </a:lightRig>
          </a:scene3d>
          <a:sp3d prstMaterial="matte">
            <a:bevelT w="127000" h="285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Tai Chi</a:t>
            </a:r>
          </a:p>
        </p:txBody>
      </p:sp>
      <p:sp>
        <p:nvSpPr>
          <p:cNvPr id="15" name="Rectangle: Rounded Corners 14">
            <a:extLst>
              <a:ext uri="{FF2B5EF4-FFF2-40B4-BE49-F238E27FC236}">
                <a16:creationId xmlns:a16="http://schemas.microsoft.com/office/drawing/2014/main" id="{02BADAD3-FEE8-49A9-8014-4BDBF867D5C6}"/>
              </a:ext>
            </a:extLst>
          </p:cNvPr>
          <p:cNvSpPr/>
          <p:nvPr/>
        </p:nvSpPr>
        <p:spPr>
          <a:xfrm>
            <a:off x="4181623" y="3371010"/>
            <a:ext cx="1849056" cy="571277"/>
          </a:xfrm>
          <a:prstGeom prst="roundRect">
            <a:avLst/>
          </a:prstGeom>
          <a:blipFill>
            <a:blip r:embed="rId3">
              <a:alphaModFix amt="81000"/>
            </a:blip>
            <a:tile tx="0" ty="0" sx="100000" sy="100000" flip="none" algn="tl"/>
          </a:blipFill>
          <a:ln>
            <a:noFill/>
          </a:ln>
          <a:effectLst>
            <a:glow rad="152400">
              <a:schemeClr val="accent6">
                <a:lumMod val="60000"/>
                <a:lumOff val="40000"/>
                <a:alpha val="64000"/>
              </a:schemeClr>
            </a:glow>
            <a:outerShdw blurRad="190500" dist="228600" dir="2700000" algn="ctr">
              <a:srgbClr val="000000">
                <a:alpha val="30000"/>
              </a:srgbClr>
            </a:outerShdw>
          </a:effectLst>
          <a:scene3d>
            <a:camera prst="perspectiveFront"/>
            <a:lightRig rig="glow" dir="t">
              <a:rot lat="0" lon="0" rev="4800000"/>
            </a:lightRig>
          </a:scene3d>
          <a:sp3d prstMaterial="matte">
            <a:bevelT w="127000" h="285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Yoga</a:t>
            </a:r>
          </a:p>
        </p:txBody>
      </p:sp>
      <p:sp>
        <p:nvSpPr>
          <p:cNvPr id="16" name="Oval 15">
            <a:extLst>
              <a:ext uri="{FF2B5EF4-FFF2-40B4-BE49-F238E27FC236}">
                <a16:creationId xmlns:a16="http://schemas.microsoft.com/office/drawing/2014/main" id="{599B9609-A41C-4766-BBCC-FA8B5A9952C4}"/>
              </a:ext>
            </a:extLst>
          </p:cNvPr>
          <p:cNvSpPr/>
          <p:nvPr/>
        </p:nvSpPr>
        <p:spPr>
          <a:xfrm>
            <a:off x="7204076" y="4538702"/>
            <a:ext cx="2264561" cy="691549"/>
          </a:xfrm>
          <a:prstGeom prst="ellipse">
            <a:avLst/>
          </a:prstGeom>
          <a:blipFill dpi="0" rotWithShape="1">
            <a:blip r:embed="rId3">
              <a:alphaModFix amt="80000"/>
              <a:duotone>
                <a:schemeClr val="accent1">
                  <a:shade val="45000"/>
                  <a:satMod val="135000"/>
                </a:schemeClr>
                <a:prstClr val="white"/>
              </a:duotone>
            </a:blip>
            <a:srcRect/>
            <a:tile tx="0" ty="0" sx="100000" sy="100000" flip="none" algn="tl"/>
          </a:blipFill>
          <a:ln>
            <a:noFill/>
          </a:ln>
          <a:effectLst>
            <a:glow rad="101600">
              <a:schemeClr val="accent1">
                <a:lumMod val="40000"/>
                <a:lumOff val="60000"/>
                <a:alpha val="63000"/>
              </a:schemeClr>
            </a:glow>
            <a:outerShdw blurRad="190500" dist="228600" dir="2700000" algn="ctr">
              <a:srgbClr val="000000">
                <a:alpha val="30000"/>
              </a:srgbClr>
            </a:outerShdw>
          </a:effectLst>
          <a:scene3d>
            <a:camera prst="perspectiveFront"/>
            <a:lightRig rig="glow" dir="t">
              <a:rot lat="0" lon="0" rev="4800000"/>
            </a:lightRig>
          </a:scene3d>
          <a:sp3d prstMaterial="matte">
            <a:bevelT w="127000" h="279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Équipe Mauve</a:t>
            </a:r>
            <a:endParaRPr lang="en-US" dirty="0"/>
          </a:p>
        </p:txBody>
      </p:sp>
      <p:sp>
        <p:nvSpPr>
          <p:cNvPr id="17" name="Oval 16">
            <a:extLst>
              <a:ext uri="{FF2B5EF4-FFF2-40B4-BE49-F238E27FC236}">
                <a16:creationId xmlns:a16="http://schemas.microsoft.com/office/drawing/2014/main" id="{9A2F078D-B461-49D6-B174-A555817E245A}"/>
              </a:ext>
            </a:extLst>
          </p:cNvPr>
          <p:cNvSpPr/>
          <p:nvPr/>
        </p:nvSpPr>
        <p:spPr>
          <a:xfrm>
            <a:off x="4061663" y="4538702"/>
            <a:ext cx="2264561" cy="706839"/>
          </a:xfrm>
          <a:prstGeom prst="ellipse">
            <a:avLst/>
          </a:prstGeom>
          <a:blipFill dpi="0" rotWithShape="1">
            <a:blip r:embed="rId3">
              <a:alphaModFix amt="80000"/>
              <a:duotone>
                <a:schemeClr val="accent1">
                  <a:shade val="45000"/>
                  <a:satMod val="135000"/>
                </a:schemeClr>
                <a:prstClr val="white"/>
              </a:duotone>
            </a:blip>
            <a:srcRect/>
            <a:tile tx="0" ty="0" sx="100000" sy="100000" flip="none" algn="tl"/>
          </a:blipFill>
          <a:ln>
            <a:noFill/>
          </a:ln>
          <a:effectLst>
            <a:glow rad="101600">
              <a:schemeClr val="accent1">
                <a:lumMod val="40000"/>
                <a:lumOff val="60000"/>
                <a:alpha val="63000"/>
              </a:schemeClr>
            </a:glow>
            <a:outerShdw blurRad="190500" dist="228600" dir="2700000" algn="ctr">
              <a:srgbClr val="000000">
                <a:alpha val="30000"/>
              </a:srgbClr>
            </a:outerShdw>
          </a:effectLst>
          <a:scene3d>
            <a:camera prst="perspectiveFront"/>
            <a:lightRig rig="glow" dir="t">
              <a:rot lat="0" lon="0" rev="4800000"/>
            </a:lightRig>
          </a:scene3d>
          <a:sp3d prstMaterial="matte">
            <a:bevelT w="127000" h="279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Équipe Jaune</a:t>
            </a:r>
            <a:endParaRPr lang="en-US" dirty="0"/>
          </a:p>
        </p:txBody>
      </p:sp>
      <p:sp>
        <p:nvSpPr>
          <p:cNvPr id="18" name="Rectangle: Rounded Corners 17">
            <a:extLst>
              <a:ext uri="{FF2B5EF4-FFF2-40B4-BE49-F238E27FC236}">
                <a16:creationId xmlns:a16="http://schemas.microsoft.com/office/drawing/2014/main" id="{B3EA544D-CD6B-418F-9733-8F383832D131}"/>
              </a:ext>
            </a:extLst>
          </p:cNvPr>
          <p:cNvSpPr/>
          <p:nvPr/>
        </p:nvSpPr>
        <p:spPr>
          <a:xfrm>
            <a:off x="3511949" y="5898418"/>
            <a:ext cx="1886858" cy="679794"/>
          </a:xfrm>
          <a:prstGeom prst="roundRect">
            <a:avLst/>
          </a:prstGeom>
          <a: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20000" contrast="-40000"/>
                      </a14:imgEffect>
                    </a14:imgLayer>
                  </a14:imgProps>
                </a:ext>
              </a:extLst>
            </a:blip>
            <a:tile tx="0" ty="0" sx="100000" sy="100000" flip="none" algn="tl"/>
          </a:blipFill>
          <a:ln>
            <a:noFill/>
          </a:ln>
          <a:effectLst>
            <a:glow rad="215900">
              <a:schemeClr val="accent4">
                <a:lumMod val="40000"/>
                <a:lumOff val="60000"/>
                <a:alpha val="54000"/>
              </a:schemeClr>
            </a:glow>
            <a:outerShdw blurRad="190500" dist="228600" dir="2700000" algn="ctr">
              <a:srgbClr val="000000">
                <a:alpha val="30000"/>
              </a:srgbClr>
            </a:outerShdw>
          </a:effectLst>
          <a:scene3d>
            <a:camera prst="perspectiveFront"/>
            <a:lightRig rig="glow" dir="t">
              <a:rot lat="0" lon="0" rev="4800000"/>
            </a:lightRig>
          </a:scene3d>
          <a:sp3d extrusionH="88900" prstMaterial="matte">
            <a:bevelT w="127000" h="279400"/>
            <a:bevelB w="19050" h="952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Facebook</a:t>
            </a:r>
          </a:p>
        </p:txBody>
      </p:sp>
      <p:sp>
        <p:nvSpPr>
          <p:cNvPr id="19" name="Rectangle: Rounded Corners 18">
            <a:extLst>
              <a:ext uri="{FF2B5EF4-FFF2-40B4-BE49-F238E27FC236}">
                <a16:creationId xmlns:a16="http://schemas.microsoft.com/office/drawing/2014/main" id="{3918BC79-FFB1-4D61-8401-2193F63450E1}"/>
              </a:ext>
            </a:extLst>
          </p:cNvPr>
          <p:cNvSpPr/>
          <p:nvPr/>
        </p:nvSpPr>
        <p:spPr>
          <a:xfrm>
            <a:off x="6096000" y="5898418"/>
            <a:ext cx="1886858" cy="679794"/>
          </a:xfrm>
          <a:prstGeom prst="roundRect">
            <a:avLst/>
          </a:prstGeom>
          <a: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20000" contrast="-40000"/>
                      </a14:imgEffect>
                    </a14:imgLayer>
                  </a14:imgProps>
                </a:ext>
              </a:extLst>
            </a:blip>
            <a:tile tx="0" ty="0" sx="100000" sy="100000" flip="none" algn="tl"/>
          </a:blipFill>
          <a:ln>
            <a:noFill/>
          </a:ln>
          <a:effectLst>
            <a:glow rad="215900">
              <a:schemeClr val="accent4">
                <a:lumMod val="40000"/>
                <a:lumOff val="60000"/>
                <a:alpha val="54000"/>
              </a:schemeClr>
            </a:glow>
            <a:outerShdw blurRad="190500" dist="228600" dir="2700000" algn="ctr">
              <a:srgbClr val="000000">
                <a:alpha val="30000"/>
              </a:srgbClr>
            </a:outerShdw>
          </a:effectLst>
          <a:scene3d>
            <a:camera prst="perspectiveFront"/>
            <a:lightRig rig="glow" dir="t">
              <a:rot lat="0" lon="0" rev="4800000"/>
            </a:lightRig>
          </a:scene3d>
          <a:sp3d extrusionH="88900" prstMaterial="matte">
            <a:bevelT w="127000" h="279400"/>
            <a:bevelB w="19050" h="952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Instagram</a:t>
            </a:r>
          </a:p>
        </p:txBody>
      </p:sp>
      <p:sp>
        <p:nvSpPr>
          <p:cNvPr id="20" name="Rectangle: Rounded Corners 19">
            <a:extLst>
              <a:ext uri="{FF2B5EF4-FFF2-40B4-BE49-F238E27FC236}">
                <a16:creationId xmlns:a16="http://schemas.microsoft.com/office/drawing/2014/main" id="{01C81B7E-7DA7-4074-AE66-BC409DBAD3BB}"/>
              </a:ext>
            </a:extLst>
          </p:cNvPr>
          <p:cNvSpPr/>
          <p:nvPr/>
        </p:nvSpPr>
        <p:spPr>
          <a:xfrm>
            <a:off x="8680051" y="5898418"/>
            <a:ext cx="1886858" cy="679794"/>
          </a:xfrm>
          <a:prstGeom prst="roundRect">
            <a:avLst/>
          </a:prstGeom>
          <a: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20000" contrast="-40000"/>
                      </a14:imgEffect>
                    </a14:imgLayer>
                  </a14:imgProps>
                </a:ext>
              </a:extLst>
            </a:blip>
            <a:tile tx="0" ty="0" sx="100000" sy="100000" flip="none" algn="tl"/>
          </a:blipFill>
          <a:ln>
            <a:noFill/>
          </a:ln>
          <a:effectLst>
            <a:glow rad="215900">
              <a:schemeClr val="accent4">
                <a:lumMod val="40000"/>
                <a:lumOff val="60000"/>
                <a:alpha val="54000"/>
              </a:schemeClr>
            </a:glow>
            <a:outerShdw blurRad="190500" dist="228600" dir="2700000" algn="ctr">
              <a:srgbClr val="000000">
                <a:alpha val="30000"/>
              </a:srgbClr>
            </a:outerShdw>
          </a:effectLst>
          <a:scene3d>
            <a:camera prst="perspectiveFront"/>
            <a:lightRig rig="glow" dir="t">
              <a:rot lat="0" lon="0" rev="4800000"/>
            </a:lightRig>
          </a:scene3d>
          <a:sp3d extrusionH="88900" prstMaterial="matte">
            <a:bevelT w="127000" h="279400"/>
            <a:bevelB w="19050" h="952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YouTube</a:t>
            </a:r>
          </a:p>
        </p:txBody>
      </p:sp>
      <p:pic>
        <p:nvPicPr>
          <p:cNvPr id="2" name="Picture 1">
            <a:extLst>
              <a:ext uri="{FF2B5EF4-FFF2-40B4-BE49-F238E27FC236}">
                <a16:creationId xmlns:a16="http://schemas.microsoft.com/office/drawing/2014/main" id="{7BEDEA42-F074-4A78-A9D9-B4FED151B9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6405" y="-164508"/>
            <a:ext cx="1184980" cy="1184980"/>
          </a:xfrm>
          <a:prstGeom prst="rect">
            <a:avLst/>
          </a:prstGeom>
        </p:spPr>
      </p:pic>
      <p:pic>
        <p:nvPicPr>
          <p:cNvPr id="8" name="Picture 7">
            <a:extLst>
              <a:ext uri="{FF2B5EF4-FFF2-40B4-BE49-F238E27FC236}">
                <a16:creationId xmlns:a16="http://schemas.microsoft.com/office/drawing/2014/main" id="{AB20B905-D963-4A4A-8D04-48CC31C7F6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24301" y="-638635"/>
            <a:ext cx="2853314" cy="2853314"/>
          </a:xfrm>
          <a:prstGeom prst="rect">
            <a:avLst/>
          </a:prstGeom>
        </p:spPr>
      </p:pic>
      <p:pic>
        <p:nvPicPr>
          <p:cNvPr id="25" name="Picture 24">
            <a:extLst>
              <a:ext uri="{FF2B5EF4-FFF2-40B4-BE49-F238E27FC236}">
                <a16:creationId xmlns:a16="http://schemas.microsoft.com/office/drawing/2014/main" id="{5312BDBA-C1B9-482F-B0D7-D6EAB76103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2601" y="28995"/>
            <a:ext cx="885059" cy="885059"/>
          </a:xfrm>
          <a:prstGeom prst="rect">
            <a:avLst/>
          </a:prstGeom>
        </p:spPr>
      </p:pic>
      <p:pic>
        <p:nvPicPr>
          <p:cNvPr id="27" name="Picture 26">
            <a:extLst>
              <a:ext uri="{FF2B5EF4-FFF2-40B4-BE49-F238E27FC236}">
                <a16:creationId xmlns:a16="http://schemas.microsoft.com/office/drawing/2014/main" id="{F5063B4C-2085-45DA-9794-39EFF341FFB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31141" y="-265529"/>
            <a:ext cx="1938924" cy="1938924"/>
          </a:xfrm>
          <a:prstGeom prst="rect">
            <a:avLst/>
          </a:prstGeom>
        </p:spPr>
      </p:pic>
      <p:pic>
        <p:nvPicPr>
          <p:cNvPr id="29" name="Picture 28">
            <a:extLst>
              <a:ext uri="{FF2B5EF4-FFF2-40B4-BE49-F238E27FC236}">
                <a16:creationId xmlns:a16="http://schemas.microsoft.com/office/drawing/2014/main" id="{2246924E-9B16-4A7F-9B4E-E9EDB17FD3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33877" y="28995"/>
            <a:ext cx="885059" cy="885059"/>
          </a:xfrm>
          <a:prstGeom prst="rect">
            <a:avLst/>
          </a:prstGeom>
        </p:spPr>
      </p:pic>
      <p:pic>
        <p:nvPicPr>
          <p:cNvPr id="31" name="Picture 30">
            <a:extLst>
              <a:ext uri="{FF2B5EF4-FFF2-40B4-BE49-F238E27FC236}">
                <a16:creationId xmlns:a16="http://schemas.microsoft.com/office/drawing/2014/main" id="{D2AACFBE-90AF-4337-A2C4-D0F8CB788CF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32417" y="-265529"/>
            <a:ext cx="1938924" cy="1938924"/>
          </a:xfrm>
          <a:prstGeom prst="rect">
            <a:avLst/>
          </a:prstGeom>
        </p:spPr>
      </p:pic>
      <p:pic>
        <p:nvPicPr>
          <p:cNvPr id="33" name="Picture 32">
            <a:extLst>
              <a:ext uri="{FF2B5EF4-FFF2-40B4-BE49-F238E27FC236}">
                <a16:creationId xmlns:a16="http://schemas.microsoft.com/office/drawing/2014/main" id="{2C06CC75-923E-428C-A28A-D9CC8998A8E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35153" y="28995"/>
            <a:ext cx="885059" cy="885059"/>
          </a:xfrm>
          <a:prstGeom prst="rect">
            <a:avLst/>
          </a:prstGeom>
        </p:spPr>
      </p:pic>
      <p:pic>
        <p:nvPicPr>
          <p:cNvPr id="10" name="Picture 9">
            <a:extLst>
              <a:ext uri="{FF2B5EF4-FFF2-40B4-BE49-F238E27FC236}">
                <a16:creationId xmlns:a16="http://schemas.microsoft.com/office/drawing/2014/main" id="{C50C41B5-2DEF-47C2-B528-0C0E13E1DA0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9865" y="-265529"/>
            <a:ext cx="1938924" cy="1938924"/>
          </a:xfrm>
          <a:prstGeom prst="rect">
            <a:avLst/>
          </a:prstGeom>
        </p:spPr>
      </p:pic>
      <p:sp>
        <p:nvSpPr>
          <p:cNvPr id="7" name="Oval 6">
            <a:hlinkClick r:id="rId10" action="ppaction://hlinksldjump"/>
            <a:extLst>
              <a:ext uri="{FF2B5EF4-FFF2-40B4-BE49-F238E27FC236}">
                <a16:creationId xmlns:a16="http://schemas.microsoft.com/office/drawing/2014/main" id="{26478473-F483-46B2-8FBC-5EA5A1E8F449}"/>
              </a:ext>
            </a:extLst>
          </p:cNvPr>
          <p:cNvSpPr/>
          <p:nvPr/>
        </p:nvSpPr>
        <p:spPr>
          <a:xfrm>
            <a:off x="511975" y="427966"/>
            <a:ext cx="2744015" cy="1264217"/>
          </a:xfrm>
          <a:prstGeom prst="ellipse">
            <a:avLst/>
          </a:prstGeom>
          <a:blipFill dpi="0" rotWithShape="1">
            <a:blip r:embed="rId11">
              <a:alphaModFix amt="96000"/>
            </a:blip>
            <a:srcRect/>
            <a:tile tx="0" ty="-38100" sx="100000" sy="100000" flip="none" algn="tl"/>
          </a:blipFill>
          <a:ln>
            <a:noFill/>
          </a:ln>
          <a:effectLst>
            <a:glow rad="622300">
              <a:srgbClr val="7030A0">
                <a:alpha val="27000"/>
              </a:srgbClr>
            </a:glow>
            <a:outerShdw blurRad="190500" dist="228600" dir="2700000" algn="ctr">
              <a:srgbClr val="000000">
                <a:alpha val="30000"/>
              </a:srgbClr>
            </a:outerShdw>
          </a:effectLst>
          <a:scene3d>
            <a:camera prst="perspectiveFront"/>
            <a:lightRig rig="glow" dir="t">
              <a:rot lat="0" lon="0" rev="4800000"/>
            </a:lightRig>
          </a:scene3d>
          <a:sp3d z="19050" extrusionH="209550" prstMaterial="matte">
            <a:bevelT w="127000" h="622300"/>
            <a:bevelB w="196850" h="190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Zone Showcase</a:t>
            </a:r>
            <a:endParaRPr lang="en-US" sz="2400" dirty="0"/>
          </a:p>
        </p:txBody>
      </p:sp>
    </p:spTree>
    <p:extLst>
      <p:ext uri="{BB962C8B-B14F-4D97-AF65-F5344CB8AC3E}">
        <p14:creationId xmlns:p14="http://schemas.microsoft.com/office/powerpoint/2010/main" val="3794832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00351 -0.17037 L -4.58333E-6 -1.85185E-6 " pathEditMode="relative" rAng="0" ptsTypes="AA">
                                      <p:cBhvr>
                                        <p:cTn id="6" dur="1000" fill="hold"/>
                                        <p:tgtEl>
                                          <p:spTgt spid="3"/>
                                        </p:tgtEl>
                                        <p:attrNameLst>
                                          <p:attrName>ppt_x</p:attrName>
                                          <p:attrName>ppt_y</p:attrName>
                                        </p:attrNameLst>
                                      </p:cBhvr>
                                      <p:rCtr x="169" y="8519"/>
                                    </p:animMotion>
                                  </p:childTnLst>
                                </p:cTn>
                              </p:par>
                              <p:par>
                                <p:cTn id="7" presetID="42" presetClass="path" presetSubtype="0" accel="50000" decel="50000" fill="hold" grpId="0" nodeType="withEffect">
                                  <p:stCondLst>
                                    <p:cond delay="0"/>
                                  </p:stCondLst>
                                  <p:childTnLst>
                                    <p:animMotion origin="layout" path="M 0.00638 -0.37986 L 2.91667E-6 2.59259E-6 " pathEditMode="relative" rAng="0" ptsTypes="AA">
                                      <p:cBhvr>
                                        <p:cTn id="8" dur="1000" fill="hold"/>
                                        <p:tgtEl>
                                          <p:spTgt spid="4"/>
                                        </p:tgtEl>
                                        <p:attrNameLst>
                                          <p:attrName>ppt_x</p:attrName>
                                          <p:attrName>ppt_y</p:attrName>
                                        </p:attrNameLst>
                                      </p:cBhvr>
                                      <p:rCtr x="-326" y="18981"/>
                                    </p:animMotion>
                                  </p:childTnLst>
                                </p:cTn>
                              </p:par>
                              <p:par>
                                <p:cTn id="9" presetID="42" presetClass="path" presetSubtype="0" accel="50000" decel="50000" fill="hold" grpId="0" nodeType="withEffect">
                                  <p:stCondLst>
                                    <p:cond delay="0"/>
                                  </p:stCondLst>
                                  <p:childTnLst>
                                    <p:animMotion origin="layout" path="M 0.00495 -0.5456 L 2.70833E-6 -1.11111E-6 " pathEditMode="relative" rAng="0" ptsTypes="AA">
                                      <p:cBhvr>
                                        <p:cTn id="10" dur="1000" fill="hold"/>
                                        <p:tgtEl>
                                          <p:spTgt spid="5"/>
                                        </p:tgtEl>
                                        <p:attrNameLst>
                                          <p:attrName>ppt_x</p:attrName>
                                          <p:attrName>ppt_y</p:attrName>
                                        </p:attrNameLst>
                                      </p:cBhvr>
                                      <p:rCtr x="-247" y="27269"/>
                                    </p:animMotion>
                                  </p:childTnLst>
                                </p:cTn>
                              </p:par>
                              <p:par>
                                <p:cTn id="11" presetID="42" presetClass="path" presetSubtype="0" accel="50000" decel="50000" fill="hold" grpId="0" nodeType="withEffect">
                                  <p:stCondLst>
                                    <p:cond delay="0"/>
                                  </p:stCondLst>
                                  <p:childTnLst>
                                    <p:animMotion origin="layout" path="M 0.00612 -0.73311 L 2.91667E-6 4.44444E-6 " pathEditMode="relative" rAng="0" ptsTypes="AA">
                                      <p:cBhvr>
                                        <p:cTn id="12" dur="1000" fill="hold"/>
                                        <p:tgtEl>
                                          <p:spTgt spid="6"/>
                                        </p:tgtEl>
                                        <p:attrNameLst>
                                          <p:attrName>ppt_x</p:attrName>
                                          <p:attrName>ppt_y</p:attrName>
                                        </p:attrNameLst>
                                      </p:cBhvr>
                                      <p:rCtr x="-313" y="36644"/>
                                    </p:animMotion>
                                  </p:childTnLst>
                                </p:cTn>
                              </p:par>
                              <p:par>
                                <p:cTn id="13" presetID="42" presetClass="path" presetSubtype="0" accel="50000" decel="50000" fill="hold" grpId="0" nodeType="withEffect">
                                  <p:stCondLst>
                                    <p:cond delay="0"/>
                                  </p:stCondLst>
                                  <p:childTnLst>
                                    <p:animMotion origin="layout" path="M -0.00352 -0.17037 L 1.875E-6 -3.7037E-7 " pathEditMode="relative" rAng="0" ptsTypes="AA">
                                      <p:cBhvr>
                                        <p:cTn id="14" dur="1000" fill="hold"/>
                                        <p:tgtEl>
                                          <p:spTgt spid="12"/>
                                        </p:tgtEl>
                                        <p:attrNameLst>
                                          <p:attrName>ppt_x</p:attrName>
                                          <p:attrName>ppt_y</p:attrName>
                                        </p:attrNameLst>
                                      </p:cBhvr>
                                      <p:rCtr x="169" y="8519"/>
                                    </p:animMotion>
                                  </p:childTnLst>
                                </p:cTn>
                              </p:par>
                              <p:par>
                                <p:cTn id="15" presetID="42" presetClass="path" presetSubtype="0" accel="50000" decel="50000" fill="hold" grpId="0" nodeType="withEffect">
                                  <p:stCondLst>
                                    <p:cond delay="0"/>
                                  </p:stCondLst>
                                  <p:childTnLst>
                                    <p:animMotion origin="layout" path="M -0.00352 -0.17037 L 0 -3.7037E-7 " pathEditMode="relative" rAng="0" ptsTypes="AA">
                                      <p:cBhvr>
                                        <p:cTn id="16" dur="1000" fill="hold"/>
                                        <p:tgtEl>
                                          <p:spTgt spid="13"/>
                                        </p:tgtEl>
                                        <p:attrNameLst>
                                          <p:attrName>ppt_x</p:attrName>
                                          <p:attrName>ppt_y</p:attrName>
                                        </p:attrNameLst>
                                      </p:cBhvr>
                                      <p:rCtr x="169" y="8519"/>
                                    </p:animMotion>
                                  </p:childTnLst>
                                </p:cTn>
                              </p:par>
                              <p:par>
                                <p:cTn id="17" presetID="42" presetClass="path" presetSubtype="0" accel="50000" decel="50000" fill="hold" grpId="0" nodeType="withEffect">
                                  <p:stCondLst>
                                    <p:cond delay="0"/>
                                  </p:stCondLst>
                                  <p:childTnLst>
                                    <p:animMotion origin="layout" path="M 0.00639 -0.37986 L -4.79167E-6 -1.48148E-6 " pathEditMode="relative" rAng="0" ptsTypes="AA">
                                      <p:cBhvr>
                                        <p:cTn id="18" dur="1000" fill="hold"/>
                                        <p:tgtEl>
                                          <p:spTgt spid="14"/>
                                        </p:tgtEl>
                                        <p:attrNameLst>
                                          <p:attrName>ppt_x</p:attrName>
                                          <p:attrName>ppt_y</p:attrName>
                                        </p:attrNameLst>
                                      </p:cBhvr>
                                      <p:rCtr x="-326" y="18981"/>
                                    </p:animMotion>
                                  </p:childTnLst>
                                </p:cTn>
                              </p:par>
                              <p:par>
                                <p:cTn id="19" presetID="42" presetClass="path" presetSubtype="0" accel="50000" decel="50000" fill="hold" grpId="0" nodeType="withEffect">
                                  <p:stCondLst>
                                    <p:cond delay="0"/>
                                  </p:stCondLst>
                                  <p:childTnLst>
                                    <p:animMotion origin="layout" path="M 0.00638 -0.37986 L 0 -1.85185E-6 " pathEditMode="relative" rAng="0" ptsTypes="AA">
                                      <p:cBhvr>
                                        <p:cTn id="20" dur="1000" fill="hold"/>
                                        <p:tgtEl>
                                          <p:spTgt spid="15"/>
                                        </p:tgtEl>
                                        <p:attrNameLst>
                                          <p:attrName>ppt_x</p:attrName>
                                          <p:attrName>ppt_y</p:attrName>
                                        </p:attrNameLst>
                                      </p:cBhvr>
                                      <p:rCtr x="-326" y="18981"/>
                                    </p:animMotion>
                                  </p:childTnLst>
                                </p:cTn>
                              </p:par>
                              <p:par>
                                <p:cTn id="21" presetID="42" presetClass="path" presetSubtype="0" accel="50000" decel="50000" fill="hold" grpId="0" nodeType="withEffect">
                                  <p:stCondLst>
                                    <p:cond delay="0"/>
                                  </p:stCondLst>
                                  <p:childTnLst>
                                    <p:animMotion origin="layout" path="M 0.00495 -0.5456 L -3.95833E-6 1.48148E-6 " pathEditMode="relative" rAng="0" ptsTypes="AA">
                                      <p:cBhvr>
                                        <p:cTn id="22" dur="1000" fill="hold"/>
                                        <p:tgtEl>
                                          <p:spTgt spid="16"/>
                                        </p:tgtEl>
                                        <p:attrNameLst>
                                          <p:attrName>ppt_x</p:attrName>
                                          <p:attrName>ppt_y</p:attrName>
                                        </p:attrNameLst>
                                      </p:cBhvr>
                                      <p:rCtr x="-247" y="27269"/>
                                    </p:animMotion>
                                  </p:childTnLst>
                                </p:cTn>
                              </p:par>
                              <p:par>
                                <p:cTn id="23" presetID="42" presetClass="path" presetSubtype="0" accel="50000" decel="50000" fill="hold" grpId="0" nodeType="withEffect">
                                  <p:stCondLst>
                                    <p:cond delay="0"/>
                                  </p:stCondLst>
                                  <p:childTnLst>
                                    <p:animMotion origin="layout" path="M 0.00495 -0.5456 L -1.66667E-6 -4.44444E-6 " pathEditMode="relative" rAng="0" ptsTypes="AA">
                                      <p:cBhvr>
                                        <p:cTn id="24" dur="1000" fill="hold"/>
                                        <p:tgtEl>
                                          <p:spTgt spid="17"/>
                                        </p:tgtEl>
                                        <p:attrNameLst>
                                          <p:attrName>ppt_x</p:attrName>
                                          <p:attrName>ppt_y</p:attrName>
                                        </p:attrNameLst>
                                      </p:cBhvr>
                                      <p:rCtr x="-247" y="27269"/>
                                    </p:animMotion>
                                  </p:childTnLst>
                                </p:cTn>
                              </p:par>
                              <p:par>
                                <p:cTn id="25" presetID="42" presetClass="path" presetSubtype="0" accel="50000" decel="50000" fill="hold" grpId="0" nodeType="withEffect">
                                  <p:stCondLst>
                                    <p:cond delay="0"/>
                                  </p:stCondLst>
                                  <p:childTnLst>
                                    <p:animMotion origin="layout" path="M 0.00612 -0.7331 L -4.58333E-6 -2.22222E-6 " pathEditMode="relative" rAng="0" ptsTypes="AA">
                                      <p:cBhvr>
                                        <p:cTn id="26" dur="1000" fill="hold"/>
                                        <p:tgtEl>
                                          <p:spTgt spid="18"/>
                                        </p:tgtEl>
                                        <p:attrNameLst>
                                          <p:attrName>ppt_x</p:attrName>
                                          <p:attrName>ppt_y</p:attrName>
                                        </p:attrNameLst>
                                      </p:cBhvr>
                                      <p:rCtr x="-313" y="36644"/>
                                    </p:animMotion>
                                  </p:childTnLst>
                                </p:cTn>
                              </p:par>
                              <p:par>
                                <p:cTn id="27" presetID="42" presetClass="path" presetSubtype="0" accel="50000" decel="50000" fill="hold" grpId="0" nodeType="withEffect">
                                  <p:stCondLst>
                                    <p:cond delay="0"/>
                                  </p:stCondLst>
                                  <p:childTnLst>
                                    <p:animMotion origin="layout" path="M 0.00612 -0.7331 L -3.75E-6 -2.22222E-6 " pathEditMode="relative" rAng="0" ptsTypes="AA">
                                      <p:cBhvr>
                                        <p:cTn id="28" dur="1000" fill="hold"/>
                                        <p:tgtEl>
                                          <p:spTgt spid="19"/>
                                        </p:tgtEl>
                                        <p:attrNameLst>
                                          <p:attrName>ppt_x</p:attrName>
                                          <p:attrName>ppt_y</p:attrName>
                                        </p:attrNameLst>
                                      </p:cBhvr>
                                      <p:rCtr x="-313" y="36644"/>
                                    </p:animMotion>
                                  </p:childTnLst>
                                </p:cTn>
                              </p:par>
                              <p:par>
                                <p:cTn id="29" presetID="42" presetClass="path" presetSubtype="0" accel="50000" decel="50000" fill="hold" grpId="0" nodeType="withEffect">
                                  <p:stCondLst>
                                    <p:cond delay="0"/>
                                  </p:stCondLst>
                                  <p:childTnLst>
                                    <p:animMotion origin="layout" path="M 0.00612 -0.7331 L -2.91667E-6 -2.22222E-6 " pathEditMode="relative" rAng="0" ptsTypes="AA">
                                      <p:cBhvr>
                                        <p:cTn id="30" dur="1000" fill="hold"/>
                                        <p:tgtEl>
                                          <p:spTgt spid="20"/>
                                        </p:tgtEl>
                                        <p:attrNameLst>
                                          <p:attrName>ppt_x</p:attrName>
                                          <p:attrName>ppt_y</p:attrName>
                                        </p:attrNameLst>
                                      </p:cBhvr>
                                      <p:rCtr x="-313" y="36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1000" b="-21000"/>
          </a:stretch>
        </a:blip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DDC3C80A-02AC-4A72-9815-286EAD7E4D10}"/>
              </a:ext>
            </a:extLst>
          </p:cNvPr>
          <p:cNvSpPr/>
          <p:nvPr/>
        </p:nvSpPr>
        <p:spPr>
          <a:xfrm>
            <a:off x="85725" y="0"/>
            <a:ext cx="12004675" cy="953326"/>
          </a:xfrm>
          <a:prstGeom prst="rect">
            <a:avLst/>
          </a:prstGeom>
          <a:blipFill dpi="0" rotWithShape="1">
            <a:blip r:embed="rId3">
              <a:lum bright="70000" contrast="-70000"/>
            </a:blip>
            <a:srcRect/>
            <a:tile tx="0" ty="0" sx="100000" sy="100000" flip="none" algn="tl"/>
          </a:blipFill>
          <a:ln w="212725"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237196BF-EAAC-4152-A9B8-941BA02293DF}"/>
              </a:ext>
            </a:extLst>
          </p:cNvPr>
          <p:cNvSpPr/>
          <p:nvPr/>
        </p:nvSpPr>
        <p:spPr>
          <a:xfrm>
            <a:off x="464457" y="2067343"/>
            <a:ext cx="2023325" cy="891741"/>
          </a:xfrm>
          <a:prstGeom prst="roundRect">
            <a:avLst/>
          </a:prstGeom>
          <a:blipFill>
            <a:blip r:embed="rId3">
              <a:alphaModFix amt="81000"/>
            </a:blip>
            <a:tile tx="0" ty="0" sx="100000" sy="100000" flip="none" algn="tl"/>
          </a:blipFill>
          <a:ln>
            <a:noFill/>
          </a:ln>
          <a:effectLst>
            <a:glow rad="114300">
              <a:schemeClr val="accent6">
                <a:lumMod val="60000"/>
                <a:lumOff val="40000"/>
                <a:alpha val="64000"/>
              </a:schemeClr>
            </a:glow>
            <a:outerShdw blurRad="190500" dist="228600" dir="2700000" algn="ctr">
              <a:srgbClr val="000000">
                <a:alpha val="30000"/>
              </a:srgbClr>
            </a:outerShdw>
          </a:effectLst>
          <a:scene3d>
            <a:camera prst="perspectiveFront"/>
            <a:lightRig rig="glow" dir="t">
              <a:rot lat="0" lon="0" rev="4800000"/>
            </a:lightRig>
          </a:scene3d>
          <a:sp3d prstMaterial="matte">
            <a:bevelT w="127000" h="285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Production</a:t>
            </a:r>
          </a:p>
        </p:txBody>
      </p:sp>
      <p:sp>
        <p:nvSpPr>
          <p:cNvPr id="5" name="Rectangle: Rounded Corners 4">
            <a:extLst>
              <a:ext uri="{FF2B5EF4-FFF2-40B4-BE49-F238E27FC236}">
                <a16:creationId xmlns:a16="http://schemas.microsoft.com/office/drawing/2014/main" id="{7EA42F53-15B5-445D-916D-4E68FBCFC2DD}"/>
              </a:ext>
            </a:extLst>
          </p:cNvPr>
          <p:cNvSpPr/>
          <p:nvPr/>
        </p:nvSpPr>
        <p:spPr>
          <a:xfrm>
            <a:off x="464457" y="4396037"/>
            <a:ext cx="1840184" cy="891741"/>
          </a:xfrm>
          <a:prstGeom prst="roundRect">
            <a:avLst/>
          </a:prstGeom>
          <a:blipFill dpi="0" rotWithShape="1">
            <a:blip r:embed="rId3">
              <a:alphaModFix amt="92000"/>
              <a:duotone>
                <a:prstClr val="black"/>
                <a:schemeClr val="accent2">
                  <a:lumMod val="75000"/>
                  <a:tint val="45000"/>
                  <a:satMod val="400000"/>
                </a:schemeClr>
              </a:duotone>
            </a:blip>
            <a:srcRect/>
            <a:tile tx="0" ty="0" sx="100000" sy="100000" flip="none" algn="tl"/>
          </a:blipFill>
          <a:ln>
            <a:noFill/>
          </a:ln>
          <a:effectLst>
            <a:glow rad="215900">
              <a:schemeClr val="accent2">
                <a:alpha val="55000"/>
              </a:schemeClr>
            </a:glow>
            <a:outerShdw blurRad="190500" dist="228600" dir="2700000" algn="ctr">
              <a:srgbClr val="000000">
                <a:alpha val="30000"/>
              </a:srgbClr>
            </a:outerShdw>
          </a:effectLst>
          <a:scene3d>
            <a:camera prst="perspectiveFront"/>
            <a:lightRig rig="glow" dir="t">
              <a:rot lat="0" lon="0" rev="4800000"/>
            </a:lightRig>
          </a:scene3d>
          <a:sp3d extrusionH="158750" prstMaterial="matte">
            <a:bevelT w="127000" h="279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Securité</a:t>
            </a:r>
          </a:p>
        </p:txBody>
      </p:sp>
      <p:sp>
        <p:nvSpPr>
          <p:cNvPr id="8" name="Oval 7">
            <a:extLst>
              <a:ext uri="{FF2B5EF4-FFF2-40B4-BE49-F238E27FC236}">
                <a16:creationId xmlns:a16="http://schemas.microsoft.com/office/drawing/2014/main" id="{556355C3-0B5D-4B56-9B24-DA6E7C2AF711}"/>
              </a:ext>
            </a:extLst>
          </p:cNvPr>
          <p:cNvSpPr/>
          <p:nvPr/>
        </p:nvSpPr>
        <p:spPr>
          <a:xfrm>
            <a:off x="377716" y="5674195"/>
            <a:ext cx="2196805" cy="891741"/>
          </a:xfrm>
          <a:prstGeom prst="ellipse">
            <a:avLst/>
          </a:prstGeom>
          <a:blipFill dpi="0" rotWithShape="1">
            <a:blip r:embed="rId3">
              <a:alphaModFix amt="80000"/>
              <a:duotone>
                <a:schemeClr val="accent1">
                  <a:shade val="45000"/>
                  <a:satMod val="135000"/>
                </a:schemeClr>
                <a:prstClr val="white"/>
              </a:duotone>
            </a:blip>
            <a:srcRect/>
            <a:tile tx="0" ty="0" sx="100000" sy="100000" flip="none" algn="tl"/>
          </a:blipFill>
          <a:ln>
            <a:noFill/>
          </a:ln>
          <a:effectLst>
            <a:glow rad="127000">
              <a:schemeClr val="accent1">
                <a:lumMod val="40000"/>
                <a:lumOff val="60000"/>
                <a:alpha val="51000"/>
              </a:schemeClr>
            </a:glow>
            <a:outerShdw blurRad="190500" dist="228600" dir="2700000" algn="ctr">
              <a:srgbClr val="000000">
                <a:alpha val="30000"/>
              </a:srgbClr>
            </a:outerShdw>
          </a:effectLst>
          <a:scene3d>
            <a:camera prst="perspectiveFront"/>
            <a:lightRig rig="glow" dir="t">
              <a:rot lat="0" lon="0" rev="4800000"/>
            </a:lightRig>
          </a:scene3d>
          <a:sp3d prstMaterial="matte">
            <a:bevelT w="127000" h="279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Maintenance</a:t>
            </a:r>
          </a:p>
        </p:txBody>
      </p:sp>
      <p:sp>
        <p:nvSpPr>
          <p:cNvPr id="10" name="Oval 9">
            <a:extLst>
              <a:ext uri="{FF2B5EF4-FFF2-40B4-BE49-F238E27FC236}">
                <a16:creationId xmlns:a16="http://schemas.microsoft.com/office/drawing/2014/main" id="{28FA981D-A675-401D-9FE0-4909F096EFC4}"/>
              </a:ext>
            </a:extLst>
          </p:cNvPr>
          <p:cNvSpPr/>
          <p:nvPr/>
        </p:nvSpPr>
        <p:spPr>
          <a:xfrm>
            <a:off x="464457" y="3291301"/>
            <a:ext cx="2023324" cy="718319"/>
          </a:xfrm>
          <a:prstGeom prst="ellipse">
            <a:avLst/>
          </a:prstGeom>
          <a:blipFill>
            <a:blip r:embed="rId3">
              <a:duotone>
                <a:prstClr val="black"/>
                <a:schemeClr val="accent1">
                  <a:tint val="45000"/>
                  <a:satMod val="400000"/>
                </a:schemeClr>
              </a:duotone>
            </a:blip>
            <a:tile tx="0" ty="0" sx="100000" sy="100000" flip="none" algn="tl"/>
          </a:blipFill>
          <a:ln>
            <a:noFill/>
          </a:ln>
          <a:effectLst>
            <a:glow rad="444500">
              <a:schemeClr val="accent1">
                <a:lumMod val="75000"/>
                <a:alpha val="40000"/>
              </a:schemeClr>
            </a:glow>
            <a:outerShdw blurRad="190500" dist="228600" dir="2700000" algn="ctr">
              <a:srgbClr val="000000">
                <a:alpha val="30000"/>
              </a:srgbClr>
            </a:outerShdw>
          </a:effectLst>
          <a:scene3d>
            <a:camera prst="perspectiveFront"/>
            <a:lightRig rig="glow" dir="t">
              <a:rot lat="0" lon="0" rev="4800000"/>
            </a:lightRig>
          </a:scene3d>
          <a:sp3d prstMaterial="matte">
            <a:bevelT w="127000" h="279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Cuisine</a:t>
            </a:r>
          </a:p>
        </p:txBody>
      </p:sp>
      <p:sp>
        <p:nvSpPr>
          <p:cNvPr id="12" name="Rectangle: Rounded Corners 11">
            <a:extLst>
              <a:ext uri="{FF2B5EF4-FFF2-40B4-BE49-F238E27FC236}">
                <a16:creationId xmlns:a16="http://schemas.microsoft.com/office/drawing/2014/main" id="{62156C9B-5158-4D24-92FF-F47303902E92}"/>
              </a:ext>
            </a:extLst>
          </p:cNvPr>
          <p:cNvSpPr/>
          <p:nvPr/>
        </p:nvSpPr>
        <p:spPr>
          <a:xfrm>
            <a:off x="3187392" y="2351438"/>
            <a:ext cx="1371710" cy="614657"/>
          </a:xfrm>
          <a:prstGeom prst="roundRect">
            <a:avLst/>
          </a:prstGeom>
          <a:blipFill>
            <a:blip r:embed="rId3">
              <a:alphaModFix amt="81000"/>
            </a:blip>
            <a:tile tx="0" ty="0" sx="100000" sy="100000" flip="none" algn="tl"/>
          </a:blipFill>
          <a:ln>
            <a:noFill/>
          </a:ln>
          <a:effectLst>
            <a:glow rad="114300">
              <a:schemeClr val="accent6">
                <a:lumMod val="60000"/>
                <a:lumOff val="40000"/>
                <a:alpha val="64000"/>
              </a:schemeClr>
            </a:glow>
            <a:outerShdw blurRad="190500" dist="228600" dir="2700000" algn="ctr">
              <a:srgbClr val="000000">
                <a:alpha val="30000"/>
              </a:srgbClr>
            </a:outerShdw>
          </a:effectLst>
          <a:scene3d>
            <a:camera prst="perspectiveFront"/>
            <a:lightRig rig="glow" dir="t">
              <a:rot lat="0" lon="0" rev="4800000"/>
            </a:lightRig>
          </a:scene3d>
          <a:sp3d prstMaterial="matte">
            <a:bevelT w="127000" h="285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Camera</a:t>
            </a:r>
            <a:endParaRPr lang="en-US" b="1" dirty="0"/>
          </a:p>
        </p:txBody>
      </p:sp>
      <p:sp>
        <p:nvSpPr>
          <p:cNvPr id="13" name="Rectangle: Rounded Corners 12">
            <a:extLst>
              <a:ext uri="{FF2B5EF4-FFF2-40B4-BE49-F238E27FC236}">
                <a16:creationId xmlns:a16="http://schemas.microsoft.com/office/drawing/2014/main" id="{4B7FD820-4A23-40B2-8D95-EF8AF98938F9}"/>
              </a:ext>
            </a:extLst>
          </p:cNvPr>
          <p:cNvSpPr/>
          <p:nvPr/>
        </p:nvSpPr>
        <p:spPr>
          <a:xfrm>
            <a:off x="6948823" y="2348483"/>
            <a:ext cx="1371710" cy="614657"/>
          </a:xfrm>
          <a:prstGeom prst="roundRect">
            <a:avLst/>
          </a:prstGeom>
          <a:blipFill>
            <a:blip r:embed="rId3">
              <a:alphaModFix amt="81000"/>
            </a:blip>
            <a:tile tx="0" ty="0" sx="100000" sy="100000" flip="none" algn="tl"/>
          </a:blipFill>
          <a:ln>
            <a:noFill/>
          </a:ln>
          <a:effectLst>
            <a:glow rad="114300">
              <a:schemeClr val="accent6">
                <a:lumMod val="60000"/>
                <a:lumOff val="40000"/>
                <a:alpha val="64000"/>
              </a:schemeClr>
            </a:glow>
            <a:outerShdw blurRad="190500" dist="228600" dir="2700000" algn="ctr">
              <a:srgbClr val="000000">
                <a:alpha val="30000"/>
              </a:srgbClr>
            </a:outerShdw>
          </a:effectLst>
          <a:scene3d>
            <a:camera prst="perspectiveFront"/>
            <a:lightRig rig="glow" dir="t">
              <a:rot lat="0" lon="0" rev="4800000"/>
            </a:lightRig>
          </a:scene3d>
          <a:sp3d prstMaterial="matte">
            <a:bevelT w="127000" h="285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Décors</a:t>
            </a:r>
          </a:p>
        </p:txBody>
      </p:sp>
      <p:sp>
        <p:nvSpPr>
          <p:cNvPr id="14" name="Rectangle: Rounded Corners 13">
            <a:extLst>
              <a:ext uri="{FF2B5EF4-FFF2-40B4-BE49-F238E27FC236}">
                <a16:creationId xmlns:a16="http://schemas.microsoft.com/office/drawing/2014/main" id="{8CFBC0C1-EF64-43A6-A390-A050E91F12EC}"/>
              </a:ext>
            </a:extLst>
          </p:cNvPr>
          <p:cNvSpPr/>
          <p:nvPr/>
        </p:nvSpPr>
        <p:spPr>
          <a:xfrm>
            <a:off x="5082535" y="2357425"/>
            <a:ext cx="1371710" cy="614657"/>
          </a:xfrm>
          <a:prstGeom prst="roundRect">
            <a:avLst/>
          </a:prstGeom>
          <a:blipFill>
            <a:blip r:embed="rId3">
              <a:alphaModFix amt="81000"/>
            </a:blip>
            <a:tile tx="0" ty="0" sx="100000" sy="100000" flip="none" algn="tl"/>
          </a:blipFill>
          <a:ln>
            <a:noFill/>
          </a:ln>
          <a:effectLst>
            <a:glow rad="114300">
              <a:schemeClr val="accent6">
                <a:lumMod val="60000"/>
                <a:lumOff val="40000"/>
                <a:alpha val="64000"/>
              </a:schemeClr>
            </a:glow>
            <a:outerShdw blurRad="190500" dist="228600" dir="2700000" algn="ctr">
              <a:srgbClr val="000000">
                <a:alpha val="30000"/>
              </a:srgbClr>
            </a:outerShdw>
          </a:effectLst>
          <a:scene3d>
            <a:camera prst="perspectiveFront"/>
            <a:lightRig rig="glow" dir="t">
              <a:rot lat="0" lon="0" rev="4800000"/>
            </a:lightRig>
          </a:scene3d>
          <a:sp3d prstMaterial="matte">
            <a:bevelT w="127000" h="285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Son &amp; Lumière</a:t>
            </a:r>
          </a:p>
        </p:txBody>
      </p:sp>
      <p:sp>
        <p:nvSpPr>
          <p:cNvPr id="15" name="Rectangle: Rounded Corners 14">
            <a:extLst>
              <a:ext uri="{FF2B5EF4-FFF2-40B4-BE49-F238E27FC236}">
                <a16:creationId xmlns:a16="http://schemas.microsoft.com/office/drawing/2014/main" id="{3C9DEA08-C7A4-4B62-AB01-262AFC37AF65}"/>
              </a:ext>
            </a:extLst>
          </p:cNvPr>
          <p:cNvSpPr/>
          <p:nvPr/>
        </p:nvSpPr>
        <p:spPr>
          <a:xfrm>
            <a:off x="3188754" y="4584281"/>
            <a:ext cx="1371710" cy="503524"/>
          </a:xfrm>
          <a:prstGeom prst="roundRect">
            <a:avLst/>
          </a:prstGeom>
          <a:blipFill dpi="0" rotWithShape="1">
            <a:blip r:embed="rId3">
              <a:alphaModFix amt="92000"/>
              <a:duotone>
                <a:prstClr val="black"/>
                <a:schemeClr val="accent2">
                  <a:lumMod val="75000"/>
                  <a:tint val="45000"/>
                  <a:satMod val="400000"/>
                </a:schemeClr>
              </a:duotone>
            </a:blip>
            <a:srcRect/>
            <a:tile tx="0" ty="0" sx="100000" sy="100000" flip="none" algn="tl"/>
          </a:blipFill>
          <a:ln>
            <a:noFill/>
          </a:ln>
          <a:effectLst>
            <a:glow rad="215900">
              <a:schemeClr val="accent2">
                <a:alpha val="55000"/>
              </a:schemeClr>
            </a:glow>
            <a:outerShdw blurRad="190500" dist="228600" dir="2700000" algn="ctr">
              <a:srgbClr val="000000">
                <a:alpha val="30000"/>
              </a:srgbClr>
            </a:outerShdw>
          </a:effectLst>
          <a:scene3d>
            <a:camera prst="perspectiveFront"/>
            <a:lightRig rig="glow" dir="t">
              <a:rot lat="0" lon="0" rev="4800000"/>
            </a:lightRig>
          </a:scene3d>
          <a:sp3d extrusionH="158750" prstMaterial="matte">
            <a:bevelT w="127000" h="279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Médical</a:t>
            </a:r>
          </a:p>
        </p:txBody>
      </p:sp>
      <p:sp>
        <p:nvSpPr>
          <p:cNvPr id="16" name="Rectangle: Rounded Corners 15">
            <a:extLst>
              <a:ext uri="{FF2B5EF4-FFF2-40B4-BE49-F238E27FC236}">
                <a16:creationId xmlns:a16="http://schemas.microsoft.com/office/drawing/2014/main" id="{9FEA15DC-512A-4EB3-BBAF-0EB03856E59D}"/>
              </a:ext>
            </a:extLst>
          </p:cNvPr>
          <p:cNvSpPr/>
          <p:nvPr/>
        </p:nvSpPr>
        <p:spPr>
          <a:xfrm>
            <a:off x="5386448" y="4584281"/>
            <a:ext cx="1667527" cy="503524"/>
          </a:xfrm>
          <a:prstGeom prst="roundRect">
            <a:avLst/>
          </a:prstGeom>
          <a:blipFill dpi="0" rotWithShape="1">
            <a:blip r:embed="rId3">
              <a:alphaModFix amt="92000"/>
              <a:duotone>
                <a:prstClr val="black"/>
                <a:schemeClr val="accent2">
                  <a:lumMod val="75000"/>
                  <a:tint val="45000"/>
                  <a:satMod val="400000"/>
                </a:schemeClr>
              </a:duotone>
            </a:blip>
            <a:srcRect/>
            <a:tile tx="0" ty="0" sx="100000" sy="100000" flip="none" algn="tl"/>
          </a:blipFill>
          <a:ln>
            <a:noFill/>
          </a:ln>
          <a:effectLst>
            <a:glow rad="215900">
              <a:schemeClr val="accent2">
                <a:alpha val="55000"/>
              </a:schemeClr>
            </a:glow>
            <a:outerShdw blurRad="190500" dist="228600" dir="2700000" algn="ctr">
              <a:srgbClr val="000000">
                <a:alpha val="30000"/>
              </a:srgbClr>
            </a:outerShdw>
          </a:effectLst>
          <a:scene3d>
            <a:camera prst="perspectiveFront"/>
            <a:lightRig rig="glow" dir="t">
              <a:rot lat="0" lon="0" rev="4800000"/>
            </a:lightRig>
          </a:scene3d>
          <a:sp3d extrusionH="158750" prstMaterial="matte">
            <a:bevelT w="127000" h="279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Pompier</a:t>
            </a:r>
          </a:p>
        </p:txBody>
      </p:sp>
      <p:sp>
        <p:nvSpPr>
          <p:cNvPr id="17" name="Rectangle: Rounded Corners 16">
            <a:extLst>
              <a:ext uri="{FF2B5EF4-FFF2-40B4-BE49-F238E27FC236}">
                <a16:creationId xmlns:a16="http://schemas.microsoft.com/office/drawing/2014/main" id="{599379BD-1335-40A0-85DA-C67798B573C7}"/>
              </a:ext>
            </a:extLst>
          </p:cNvPr>
          <p:cNvSpPr/>
          <p:nvPr/>
        </p:nvSpPr>
        <p:spPr>
          <a:xfrm>
            <a:off x="7897891" y="4584281"/>
            <a:ext cx="1796954" cy="503524"/>
          </a:xfrm>
          <a:prstGeom prst="roundRect">
            <a:avLst/>
          </a:prstGeom>
          <a:blipFill dpi="0" rotWithShape="1">
            <a:blip r:embed="rId3">
              <a:alphaModFix amt="92000"/>
              <a:duotone>
                <a:prstClr val="black"/>
                <a:schemeClr val="accent2">
                  <a:lumMod val="75000"/>
                  <a:tint val="45000"/>
                  <a:satMod val="400000"/>
                </a:schemeClr>
              </a:duotone>
            </a:blip>
            <a:srcRect/>
            <a:tile tx="0" ty="0" sx="100000" sy="100000" flip="none" algn="tl"/>
          </a:blipFill>
          <a:ln>
            <a:noFill/>
          </a:ln>
          <a:effectLst>
            <a:glow rad="215900">
              <a:schemeClr val="accent2">
                <a:alpha val="55000"/>
              </a:schemeClr>
            </a:glow>
            <a:outerShdw blurRad="190500" dist="228600" dir="2700000" algn="ctr">
              <a:srgbClr val="000000">
                <a:alpha val="30000"/>
              </a:srgbClr>
            </a:outerShdw>
          </a:effectLst>
          <a:scene3d>
            <a:camera prst="perspectiveFront"/>
            <a:lightRig rig="glow" dir="t">
              <a:rot lat="0" lon="0" rev="4800000"/>
            </a:lightRig>
          </a:scene3d>
          <a:sp3d extrusionH="158750" prstMaterial="matte">
            <a:bevelT w="127000" h="279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Maître Nageur</a:t>
            </a:r>
          </a:p>
        </p:txBody>
      </p:sp>
      <p:sp>
        <p:nvSpPr>
          <p:cNvPr id="20" name="Oval 19">
            <a:extLst>
              <a:ext uri="{FF2B5EF4-FFF2-40B4-BE49-F238E27FC236}">
                <a16:creationId xmlns:a16="http://schemas.microsoft.com/office/drawing/2014/main" id="{05A90689-167E-4542-89C6-0819E91DFF3B}"/>
              </a:ext>
            </a:extLst>
          </p:cNvPr>
          <p:cNvSpPr/>
          <p:nvPr/>
        </p:nvSpPr>
        <p:spPr>
          <a:xfrm>
            <a:off x="5739604" y="5812736"/>
            <a:ext cx="1793588" cy="614657"/>
          </a:xfrm>
          <a:prstGeom prst="ellipse">
            <a:avLst/>
          </a:prstGeom>
          <a:blipFill dpi="0" rotWithShape="1">
            <a:blip r:embed="rId3">
              <a:alphaModFix amt="80000"/>
              <a:duotone>
                <a:schemeClr val="accent1">
                  <a:shade val="45000"/>
                  <a:satMod val="135000"/>
                </a:schemeClr>
                <a:prstClr val="white"/>
              </a:duotone>
            </a:blip>
            <a:srcRect/>
            <a:tile tx="0" ty="0" sx="100000" sy="100000" flip="none" algn="tl"/>
          </a:blipFill>
          <a:ln>
            <a:noFill/>
          </a:ln>
          <a:effectLst>
            <a:glow rad="127000">
              <a:schemeClr val="accent1">
                <a:lumMod val="40000"/>
                <a:lumOff val="60000"/>
                <a:alpha val="51000"/>
              </a:schemeClr>
            </a:glow>
            <a:outerShdw blurRad="190500" dist="228600" dir="2700000" algn="ctr">
              <a:srgbClr val="000000">
                <a:alpha val="30000"/>
              </a:srgbClr>
            </a:outerShdw>
          </a:effectLst>
          <a:scene3d>
            <a:camera prst="perspectiveFront"/>
            <a:lightRig rig="glow" dir="t">
              <a:rot lat="0" lon="0" rev="4800000"/>
            </a:lightRig>
          </a:scene3d>
          <a:sp3d prstMaterial="matte">
            <a:bevelT w="127000" h="279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Electric </a:t>
            </a:r>
          </a:p>
        </p:txBody>
      </p:sp>
      <p:sp>
        <p:nvSpPr>
          <p:cNvPr id="21" name="Oval 20">
            <a:extLst>
              <a:ext uri="{FF2B5EF4-FFF2-40B4-BE49-F238E27FC236}">
                <a16:creationId xmlns:a16="http://schemas.microsoft.com/office/drawing/2014/main" id="{A7F9A355-8C85-4C56-ACFA-2EA9368996C9}"/>
              </a:ext>
            </a:extLst>
          </p:cNvPr>
          <p:cNvSpPr/>
          <p:nvPr/>
        </p:nvSpPr>
        <p:spPr>
          <a:xfrm>
            <a:off x="3187392" y="5812736"/>
            <a:ext cx="1793588" cy="614657"/>
          </a:xfrm>
          <a:prstGeom prst="ellipse">
            <a:avLst/>
          </a:prstGeom>
          <a:blipFill dpi="0" rotWithShape="1">
            <a:blip r:embed="rId3">
              <a:alphaModFix amt="80000"/>
              <a:duotone>
                <a:schemeClr val="accent1">
                  <a:shade val="45000"/>
                  <a:satMod val="135000"/>
                </a:schemeClr>
                <a:prstClr val="white"/>
              </a:duotone>
            </a:blip>
            <a:srcRect/>
            <a:tile tx="0" ty="0" sx="100000" sy="100000" flip="none" algn="tl"/>
          </a:blipFill>
          <a:ln>
            <a:noFill/>
          </a:ln>
          <a:effectLst>
            <a:glow rad="127000">
              <a:schemeClr val="accent1">
                <a:lumMod val="40000"/>
                <a:lumOff val="60000"/>
                <a:alpha val="51000"/>
              </a:schemeClr>
            </a:glow>
            <a:outerShdw blurRad="190500" dist="228600" dir="2700000" algn="ctr">
              <a:srgbClr val="000000">
                <a:alpha val="30000"/>
              </a:srgbClr>
            </a:outerShdw>
          </a:effectLst>
          <a:scene3d>
            <a:camera prst="perspectiveFront"/>
            <a:lightRig rig="glow" dir="t">
              <a:rot lat="0" lon="0" rev="4800000"/>
            </a:lightRig>
          </a:scene3d>
          <a:sp3d prstMaterial="matte">
            <a:bevelT w="127000" h="279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Logistic</a:t>
            </a:r>
          </a:p>
        </p:txBody>
      </p:sp>
      <p:sp>
        <p:nvSpPr>
          <p:cNvPr id="22" name="Oval 21">
            <a:extLst>
              <a:ext uri="{FF2B5EF4-FFF2-40B4-BE49-F238E27FC236}">
                <a16:creationId xmlns:a16="http://schemas.microsoft.com/office/drawing/2014/main" id="{89127145-2C88-4D47-A6C7-79AF0B6BA6A3}"/>
              </a:ext>
            </a:extLst>
          </p:cNvPr>
          <p:cNvSpPr/>
          <p:nvPr/>
        </p:nvSpPr>
        <p:spPr>
          <a:xfrm>
            <a:off x="8291816" y="5812735"/>
            <a:ext cx="1793588" cy="614657"/>
          </a:xfrm>
          <a:prstGeom prst="ellipse">
            <a:avLst/>
          </a:prstGeom>
          <a:blipFill dpi="0" rotWithShape="1">
            <a:blip r:embed="rId3">
              <a:alphaModFix amt="80000"/>
              <a:duotone>
                <a:schemeClr val="accent1">
                  <a:shade val="45000"/>
                  <a:satMod val="135000"/>
                </a:schemeClr>
                <a:prstClr val="white"/>
              </a:duotone>
            </a:blip>
            <a:srcRect/>
            <a:tile tx="0" ty="0" sx="100000" sy="100000" flip="none" algn="tl"/>
          </a:blipFill>
          <a:ln>
            <a:noFill/>
          </a:ln>
          <a:effectLst>
            <a:glow rad="127000">
              <a:schemeClr val="accent1">
                <a:lumMod val="40000"/>
                <a:lumOff val="60000"/>
                <a:alpha val="51000"/>
              </a:schemeClr>
            </a:glow>
            <a:outerShdw blurRad="190500" dist="228600" dir="2700000" algn="ctr">
              <a:srgbClr val="000000">
                <a:alpha val="30000"/>
              </a:srgbClr>
            </a:outerShdw>
          </a:effectLst>
          <a:scene3d>
            <a:camera prst="perspectiveFront"/>
            <a:lightRig rig="glow" dir="t">
              <a:rot lat="0" lon="0" rev="4800000"/>
            </a:lightRig>
          </a:scene3d>
          <a:sp3d prstMaterial="matte">
            <a:bevelT w="127000" h="279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Bricolage </a:t>
            </a:r>
          </a:p>
        </p:txBody>
      </p:sp>
      <p:sp>
        <p:nvSpPr>
          <p:cNvPr id="18" name="Oval 17">
            <a:extLst>
              <a:ext uri="{FF2B5EF4-FFF2-40B4-BE49-F238E27FC236}">
                <a16:creationId xmlns:a16="http://schemas.microsoft.com/office/drawing/2014/main" id="{77CAF6EE-5310-4C03-964A-B6DA50D1D7DC}"/>
              </a:ext>
            </a:extLst>
          </p:cNvPr>
          <p:cNvSpPr/>
          <p:nvPr/>
        </p:nvSpPr>
        <p:spPr>
          <a:xfrm>
            <a:off x="2942268" y="3286579"/>
            <a:ext cx="2023324" cy="718319"/>
          </a:xfrm>
          <a:prstGeom prst="ellipse">
            <a:avLst/>
          </a:prstGeom>
          <a:blipFill>
            <a:blip r:embed="rId3">
              <a:duotone>
                <a:prstClr val="black"/>
                <a:schemeClr val="accent1">
                  <a:tint val="45000"/>
                  <a:satMod val="400000"/>
                </a:schemeClr>
              </a:duotone>
            </a:blip>
            <a:tile tx="0" ty="0" sx="100000" sy="100000" flip="none" algn="tl"/>
          </a:blipFill>
          <a:ln>
            <a:noFill/>
          </a:ln>
          <a:effectLst>
            <a:glow rad="444500">
              <a:schemeClr val="accent1">
                <a:lumMod val="75000"/>
                <a:alpha val="40000"/>
              </a:schemeClr>
            </a:glow>
            <a:outerShdw blurRad="190500" dist="228600" dir="2700000" algn="ctr">
              <a:srgbClr val="000000">
                <a:alpha val="30000"/>
              </a:srgbClr>
            </a:outerShdw>
          </a:effectLst>
          <a:scene3d>
            <a:camera prst="perspectiveFront"/>
            <a:lightRig rig="glow" dir="t">
              <a:rot lat="0" lon="0" rev="4800000"/>
            </a:lightRig>
          </a:scene3d>
          <a:sp3d prstMaterial="matte">
            <a:bevelT w="127000" h="279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Petit déjeuner</a:t>
            </a:r>
          </a:p>
        </p:txBody>
      </p:sp>
      <p:sp>
        <p:nvSpPr>
          <p:cNvPr id="19" name="Oval 18">
            <a:extLst>
              <a:ext uri="{FF2B5EF4-FFF2-40B4-BE49-F238E27FC236}">
                <a16:creationId xmlns:a16="http://schemas.microsoft.com/office/drawing/2014/main" id="{DCCE3CCE-3163-4EA8-8FE1-E401E6D5CFE6}"/>
              </a:ext>
            </a:extLst>
          </p:cNvPr>
          <p:cNvSpPr/>
          <p:nvPr/>
        </p:nvSpPr>
        <p:spPr>
          <a:xfrm>
            <a:off x="5420080" y="3286578"/>
            <a:ext cx="2023324" cy="718319"/>
          </a:xfrm>
          <a:prstGeom prst="ellipse">
            <a:avLst/>
          </a:prstGeom>
          <a:blipFill>
            <a:blip r:embed="rId3">
              <a:duotone>
                <a:prstClr val="black"/>
                <a:schemeClr val="accent1">
                  <a:tint val="45000"/>
                  <a:satMod val="400000"/>
                </a:schemeClr>
              </a:duotone>
            </a:blip>
            <a:tile tx="0" ty="0" sx="100000" sy="100000" flip="none" algn="tl"/>
          </a:blipFill>
          <a:ln>
            <a:noFill/>
          </a:ln>
          <a:effectLst>
            <a:glow rad="444500">
              <a:schemeClr val="accent1">
                <a:lumMod val="75000"/>
                <a:alpha val="40000"/>
              </a:schemeClr>
            </a:glow>
            <a:outerShdw blurRad="190500" dist="228600" dir="2700000" algn="ctr">
              <a:srgbClr val="000000">
                <a:alpha val="30000"/>
              </a:srgbClr>
            </a:outerShdw>
          </a:effectLst>
          <a:scene3d>
            <a:camera prst="perspectiveFront"/>
            <a:lightRig rig="glow" dir="t">
              <a:rot lat="0" lon="0" rev="4800000"/>
            </a:lightRig>
          </a:scene3d>
          <a:sp3d prstMaterial="matte">
            <a:bevelT w="127000" h="279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Déjeuner</a:t>
            </a:r>
          </a:p>
        </p:txBody>
      </p:sp>
      <p:sp>
        <p:nvSpPr>
          <p:cNvPr id="23" name="Oval 22">
            <a:extLst>
              <a:ext uri="{FF2B5EF4-FFF2-40B4-BE49-F238E27FC236}">
                <a16:creationId xmlns:a16="http://schemas.microsoft.com/office/drawing/2014/main" id="{0136C87C-1950-41A8-B3A5-FCB8538DA6FA}"/>
              </a:ext>
            </a:extLst>
          </p:cNvPr>
          <p:cNvSpPr/>
          <p:nvPr/>
        </p:nvSpPr>
        <p:spPr>
          <a:xfrm>
            <a:off x="7897891" y="3286578"/>
            <a:ext cx="2023324" cy="718319"/>
          </a:xfrm>
          <a:prstGeom prst="ellipse">
            <a:avLst/>
          </a:prstGeom>
          <a:blipFill>
            <a:blip r:embed="rId3">
              <a:duotone>
                <a:prstClr val="black"/>
                <a:schemeClr val="accent1">
                  <a:tint val="45000"/>
                  <a:satMod val="400000"/>
                </a:schemeClr>
              </a:duotone>
            </a:blip>
            <a:tile tx="0" ty="0" sx="100000" sy="100000" flip="none" algn="tl"/>
          </a:blipFill>
          <a:ln>
            <a:noFill/>
          </a:ln>
          <a:effectLst>
            <a:glow rad="444500">
              <a:schemeClr val="accent1">
                <a:lumMod val="75000"/>
                <a:alpha val="40000"/>
              </a:schemeClr>
            </a:glow>
            <a:outerShdw blurRad="190500" dist="228600" dir="2700000" algn="ctr">
              <a:srgbClr val="000000">
                <a:alpha val="30000"/>
              </a:srgbClr>
            </a:outerShdw>
          </a:effectLst>
          <a:scene3d>
            <a:camera prst="perspectiveFront"/>
            <a:lightRig rig="glow" dir="t">
              <a:rot lat="0" lon="0" rev="4800000"/>
            </a:lightRig>
          </a:scene3d>
          <a:sp3d prstMaterial="matte">
            <a:bevelT w="127000" h="279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Dinner</a:t>
            </a:r>
          </a:p>
        </p:txBody>
      </p:sp>
      <p:sp>
        <p:nvSpPr>
          <p:cNvPr id="24" name="Rectangle: Rounded Corners 23">
            <a:extLst>
              <a:ext uri="{FF2B5EF4-FFF2-40B4-BE49-F238E27FC236}">
                <a16:creationId xmlns:a16="http://schemas.microsoft.com/office/drawing/2014/main" id="{4D5E1F99-B8C8-48BF-B8AC-45EC6BF4AD89}"/>
              </a:ext>
            </a:extLst>
          </p:cNvPr>
          <p:cNvSpPr/>
          <p:nvPr/>
        </p:nvSpPr>
        <p:spPr>
          <a:xfrm>
            <a:off x="8815111" y="2357425"/>
            <a:ext cx="1371710" cy="614657"/>
          </a:xfrm>
          <a:prstGeom prst="roundRect">
            <a:avLst/>
          </a:prstGeom>
          <a:blipFill>
            <a:blip r:embed="rId3">
              <a:alphaModFix amt="81000"/>
            </a:blip>
            <a:tile tx="0" ty="0" sx="100000" sy="100000" flip="none" algn="tl"/>
          </a:blipFill>
          <a:ln>
            <a:noFill/>
          </a:ln>
          <a:effectLst>
            <a:glow rad="114300">
              <a:schemeClr val="accent6">
                <a:lumMod val="60000"/>
                <a:lumOff val="40000"/>
                <a:alpha val="64000"/>
              </a:schemeClr>
            </a:glow>
            <a:outerShdw blurRad="190500" dist="228600" dir="2700000" algn="ctr">
              <a:srgbClr val="000000">
                <a:alpha val="30000"/>
              </a:srgbClr>
            </a:outerShdw>
          </a:effectLst>
          <a:scene3d>
            <a:camera prst="perspectiveFront"/>
            <a:lightRig rig="glow" dir="t">
              <a:rot lat="0" lon="0" rev="4800000"/>
            </a:lightRig>
          </a:scene3d>
          <a:sp3d prstMaterial="matte">
            <a:bevelT w="127000" h="285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Montage video</a:t>
            </a:r>
          </a:p>
        </p:txBody>
      </p:sp>
      <p:pic>
        <p:nvPicPr>
          <p:cNvPr id="2" name="Picture 1">
            <a:extLst>
              <a:ext uri="{FF2B5EF4-FFF2-40B4-BE49-F238E27FC236}">
                <a16:creationId xmlns:a16="http://schemas.microsoft.com/office/drawing/2014/main" id="{50A757CB-779E-41B3-A9B7-0F012B044F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6405" y="-164508"/>
            <a:ext cx="1184980" cy="1184980"/>
          </a:xfrm>
          <a:prstGeom prst="rect">
            <a:avLst/>
          </a:prstGeom>
        </p:spPr>
      </p:pic>
      <p:pic>
        <p:nvPicPr>
          <p:cNvPr id="3" name="Picture 2">
            <a:extLst>
              <a:ext uri="{FF2B5EF4-FFF2-40B4-BE49-F238E27FC236}">
                <a16:creationId xmlns:a16="http://schemas.microsoft.com/office/drawing/2014/main" id="{12B0BC55-88B1-4CAB-8CF7-1DAB4EAE27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4301" y="-638635"/>
            <a:ext cx="2853314" cy="2853314"/>
          </a:xfrm>
          <a:prstGeom prst="rect">
            <a:avLst/>
          </a:prstGeom>
        </p:spPr>
      </p:pic>
      <p:pic>
        <p:nvPicPr>
          <p:cNvPr id="6" name="Picture 5">
            <a:extLst>
              <a:ext uri="{FF2B5EF4-FFF2-40B4-BE49-F238E27FC236}">
                <a16:creationId xmlns:a16="http://schemas.microsoft.com/office/drawing/2014/main" id="{7297A58E-7CCC-4EA4-BC3D-C108FE2EFF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9865" y="-265529"/>
            <a:ext cx="1938924" cy="1938924"/>
          </a:xfrm>
          <a:prstGeom prst="rect">
            <a:avLst/>
          </a:prstGeom>
        </p:spPr>
      </p:pic>
      <p:pic>
        <p:nvPicPr>
          <p:cNvPr id="7" name="Picture 6">
            <a:extLst>
              <a:ext uri="{FF2B5EF4-FFF2-40B4-BE49-F238E27FC236}">
                <a16:creationId xmlns:a16="http://schemas.microsoft.com/office/drawing/2014/main" id="{B435F948-5652-4E16-B31F-856D65E2E1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601" y="28995"/>
            <a:ext cx="885059" cy="885059"/>
          </a:xfrm>
          <a:prstGeom prst="rect">
            <a:avLst/>
          </a:prstGeom>
        </p:spPr>
      </p:pic>
      <p:pic>
        <p:nvPicPr>
          <p:cNvPr id="9" name="Picture 8">
            <a:extLst>
              <a:ext uri="{FF2B5EF4-FFF2-40B4-BE49-F238E27FC236}">
                <a16:creationId xmlns:a16="http://schemas.microsoft.com/office/drawing/2014/main" id="{10684351-60DB-49F5-B7D4-2C3DB3D3AE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1141" y="-265529"/>
            <a:ext cx="1938924" cy="1938924"/>
          </a:xfrm>
          <a:prstGeom prst="rect">
            <a:avLst/>
          </a:prstGeom>
        </p:spPr>
      </p:pic>
      <p:pic>
        <p:nvPicPr>
          <p:cNvPr id="31" name="Picture 30">
            <a:extLst>
              <a:ext uri="{FF2B5EF4-FFF2-40B4-BE49-F238E27FC236}">
                <a16:creationId xmlns:a16="http://schemas.microsoft.com/office/drawing/2014/main" id="{33FCF5F0-C0E5-4347-9B16-420DC9BAA29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33877" y="28995"/>
            <a:ext cx="885059" cy="885059"/>
          </a:xfrm>
          <a:prstGeom prst="rect">
            <a:avLst/>
          </a:prstGeom>
        </p:spPr>
      </p:pic>
      <p:pic>
        <p:nvPicPr>
          <p:cNvPr id="33" name="Picture 32">
            <a:extLst>
              <a:ext uri="{FF2B5EF4-FFF2-40B4-BE49-F238E27FC236}">
                <a16:creationId xmlns:a16="http://schemas.microsoft.com/office/drawing/2014/main" id="{97C64380-4715-4662-925E-3364D3C9EC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32417" y="-265529"/>
            <a:ext cx="1938924" cy="1938924"/>
          </a:xfrm>
          <a:prstGeom prst="rect">
            <a:avLst/>
          </a:prstGeom>
        </p:spPr>
      </p:pic>
      <p:pic>
        <p:nvPicPr>
          <p:cNvPr id="35" name="Picture 34">
            <a:extLst>
              <a:ext uri="{FF2B5EF4-FFF2-40B4-BE49-F238E27FC236}">
                <a16:creationId xmlns:a16="http://schemas.microsoft.com/office/drawing/2014/main" id="{549C1CED-D0A9-4AF8-BF2B-03E5655D4F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35153" y="28995"/>
            <a:ext cx="885059" cy="885059"/>
          </a:xfrm>
          <a:prstGeom prst="rect">
            <a:avLst/>
          </a:prstGeom>
        </p:spPr>
      </p:pic>
      <p:sp>
        <p:nvSpPr>
          <p:cNvPr id="11" name="Oval 10">
            <a:hlinkClick r:id="rId8" action="ppaction://hlinksldjump"/>
            <a:extLst>
              <a:ext uri="{FF2B5EF4-FFF2-40B4-BE49-F238E27FC236}">
                <a16:creationId xmlns:a16="http://schemas.microsoft.com/office/drawing/2014/main" id="{D2462B5B-7DCE-4624-8A4B-647439A147C1}"/>
              </a:ext>
            </a:extLst>
          </p:cNvPr>
          <p:cNvSpPr/>
          <p:nvPr/>
        </p:nvSpPr>
        <p:spPr>
          <a:xfrm>
            <a:off x="104110" y="441217"/>
            <a:ext cx="2744015" cy="1264218"/>
          </a:xfrm>
          <a:prstGeom prst="ellipse">
            <a:avLst/>
          </a:prstGeom>
          <a:blipFill dpi="0" rotWithShape="1">
            <a:blip r:embed="rId9">
              <a:alphaModFix amt="96000"/>
            </a:blip>
            <a:srcRect/>
            <a:tile tx="0" ty="-38100" sx="100000" sy="100000" flip="none" algn="tl"/>
          </a:blipFill>
          <a:ln>
            <a:noFill/>
          </a:ln>
          <a:effectLst>
            <a:glow rad="622300">
              <a:srgbClr val="7030A0">
                <a:alpha val="27000"/>
              </a:srgbClr>
            </a:glow>
            <a:outerShdw blurRad="190500" dist="228600" dir="2700000" algn="ctr">
              <a:srgbClr val="000000">
                <a:alpha val="30000"/>
              </a:srgbClr>
            </a:outerShdw>
          </a:effectLst>
          <a:scene3d>
            <a:camera prst="perspectiveFront"/>
            <a:lightRig rig="glow" dir="t">
              <a:rot lat="0" lon="0" rev="4800000"/>
            </a:lightRig>
          </a:scene3d>
          <a:sp3d z="19050" extrusionH="209550" prstMaterial="matte">
            <a:bevelT w="127000" h="622300"/>
            <a:bevelB w="196850" h="190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Zone Technique</a:t>
            </a:r>
          </a:p>
        </p:txBody>
      </p:sp>
    </p:spTree>
    <p:extLst>
      <p:ext uri="{BB962C8B-B14F-4D97-AF65-F5344CB8AC3E}">
        <p14:creationId xmlns:p14="http://schemas.microsoft.com/office/powerpoint/2010/main" val="2965930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path" presetSubtype="0" accel="50000" decel="50000" fill="hold" grpId="0" nodeType="withEffect">
                                  <p:stCondLst>
                                    <p:cond delay="0"/>
                                  </p:stCondLst>
                                  <p:childTnLst>
                                    <p:animMotion origin="layout" path="M -0.02461 -0.48009 L -1.66667E-6 1.48148E-6 " pathEditMode="relative" rAng="0" ptsTypes="AA">
                                      <p:cBhvr>
                                        <p:cTn id="6" dur="1000" fill="hold"/>
                                        <p:tgtEl>
                                          <p:spTgt spid="5"/>
                                        </p:tgtEl>
                                        <p:attrNameLst>
                                          <p:attrName>ppt_x</p:attrName>
                                          <p:attrName>ppt_y</p:attrName>
                                        </p:attrNameLst>
                                      </p:cBhvr>
                                      <p:rCtr x="1224" y="24005"/>
                                    </p:animMotion>
                                  </p:childTnLst>
                                </p:cTn>
                              </p:par>
                              <p:par>
                                <p:cTn id="7" presetID="42" presetClass="path" presetSubtype="0" accel="50000" decel="50000" fill="hold" grpId="0" nodeType="withEffect">
                                  <p:stCondLst>
                                    <p:cond delay="0"/>
                                  </p:stCondLst>
                                  <p:childTnLst>
                                    <p:animMotion origin="layout" path="M -0.04961 -0.60139 L -3.75E-6 4.81481E-6 " pathEditMode="relative" rAng="0" ptsTypes="AA">
                                      <p:cBhvr>
                                        <p:cTn id="8" dur="1000" fill="hold"/>
                                        <p:tgtEl>
                                          <p:spTgt spid="4"/>
                                        </p:tgtEl>
                                        <p:attrNameLst>
                                          <p:attrName>ppt_x</p:attrName>
                                          <p:attrName>ppt_y</p:attrName>
                                        </p:attrNameLst>
                                      </p:cBhvr>
                                      <p:rCtr x="2474" y="30069"/>
                                    </p:animMotion>
                                  </p:childTnLst>
                                </p:cTn>
                              </p:par>
                              <p:par>
                                <p:cTn id="9" presetID="42" presetClass="path" presetSubtype="0" accel="50000" decel="50000" fill="hold" grpId="0" nodeType="withEffect">
                                  <p:stCondLst>
                                    <p:cond delay="0"/>
                                  </p:stCondLst>
                                  <p:childTnLst>
                                    <p:animMotion origin="layout" path="M -0.00403 -0.80625 L -3.75E-6 -1.11111E-6 " pathEditMode="relative" rAng="0" ptsTypes="AA">
                                      <p:cBhvr>
                                        <p:cTn id="10" dur="1000" fill="hold"/>
                                        <p:tgtEl>
                                          <p:spTgt spid="8"/>
                                        </p:tgtEl>
                                        <p:attrNameLst>
                                          <p:attrName>ppt_x</p:attrName>
                                          <p:attrName>ppt_y</p:attrName>
                                        </p:attrNameLst>
                                      </p:cBhvr>
                                      <p:rCtr x="195" y="40301"/>
                                    </p:animMotion>
                                  </p:childTnLst>
                                </p:cTn>
                              </p:par>
                              <p:par>
                                <p:cTn id="11" presetID="42" presetClass="path" presetSubtype="0" accel="50000" decel="50000" fill="hold" grpId="0" nodeType="withEffect">
                                  <p:stCondLst>
                                    <p:cond delay="0"/>
                                  </p:stCondLst>
                                  <p:childTnLst>
                                    <p:animMotion origin="layout" path="M 0.0642 -0.54005 L -3.75E-6 4.07407E-6 " pathEditMode="relative" rAng="0" ptsTypes="AA">
                                      <p:cBhvr>
                                        <p:cTn id="12" dur="1000" fill="hold"/>
                                        <p:tgtEl>
                                          <p:spTgt spid="10"/>
                                        </p:tgtEl>
                                        <p:attrNameLst>
                                          <p:attrName>ppt_x</p:attrName>
                                          <p:attrName>ppt_y</p:attrName>
                                        </p:attrNameLst>
                                      </p:cBhvr>
                                      <p:rCtr x="-3216" y="26991"/>
                                    </p:animMotion>
                                  </p:childTnLst>
                                </p:cTn>
                              </p:par>
                              <p:par>
                                <p:cTn id="13" presetID="42" presetClass="path" presetSubtype="0" accel="50000" decel="50000" fill="hold" grpId="0" nodeType="withEffect">
                                  <p:stCondLst>
                                    <p:cond delay="0"/>
                                  </p:stCondLst>
                                  <p:childTnLst>
                                    <p:animMotion origin="layout" path="M -0.04961 -0.60138 L 8.33333E-7 -4.07407E-6 " pathEditMode="relative" rAng="0" ptsTypes="AA">
                                      <p:cBhvr>
                                        <p:cTn id="14" dur="1000" fill="hold"/>
                                        <p:tgtEl>
                                          <p:spTgt spid="12"/>
                                        </p:tgtEl>
                                        <p:attrNameLst>
                                          <p:attrName>ppt_x</p:attrName>
                                          <p:attrName>ppt_y</p:attrName>
                                        </p:attrNameLst>
                                      </p:cBhvr>
                                      <p:rCtr x="2474" y="30069"/>
                                    </p:animMotion>
                                  </p:childTnLst>
                                </p:cTn>
                              </p:par>
                              <p:par>
                                <p:cTn id="15" presetID="42" presetClass="path" presetSubtype="0" accel="50000" decel="50000" fill="hold" grpId="0" nodeType="withEffect">
                                  <p:stCondLst>
                                    <p:cond delay="0"/>
                                  </p:stCondLst>
                                  <p:childTnLst>
                                    <p:animMotion origin="layout" path="M -0.04961 -0.60139 L -2.08333E-6 -2.22222E-6 " pathEditMode="relative" rAng="0" ptsTypes="AA">
                                      <p:cBhvr>
                                        <p:cTn id="16" dur="1000" fill="hold"/>
                                        <p:tgtEl>
                                          <p:spTgt spid="13"/>
                                        </p:tgtEl>
                                        <p:attrNameLst>
                                          <p:attrName>ppt_x</p:attrName>
                                          <p:attrName>ppt_y</p:attrName>
                                        </p:attrNameLst>
                                      </p:cBhvr>
                                      <p:rCtr x="2474" y="30069"/>
                                    </p:animMotion>
                                  </p:childTnLst>
                                </p:cTn>
                              </p:par>
                              <p:par>
                                <p:cTn id="17" presetID="42" presetClass="path" presetSubtype="0" accel="50000" decel="50000" fill="hold" grpId="0" nodeType="withEffect">
                                  <p:stCondLst>
                                    <p:cond delay="0"/>
                                  </p:stCondLst>
                                  <p:childTnLst>
                                    <p:animMotion origin="layout" path="M -0.04961 -0.60139 L 4.375E-6 -2.22222E-6 " pathEditMode="relative" rAng="0" ptsTypes="AA">
                                      <p:cBhvr>
                                        <p:cTn id="18" dur="1000" fill="hold"/>
                                        <p:tgtEl>
                                          <p:spTgt spid="14"/>
                                        </p:tgtEl>
                                        <p:attrNameLst>
                                          <p:attrName>ppt_x</p:attrName>
                                          <p:attrName>ppt_y</p:attrName>
                                        </p:attrNameLst>
                                      </p:cBhvr>
                                      <p:rCtr x="2474" y="30069"/>
                                    </p:animMotion>
                                  </p:childTnLst>
                                </p:cTn>
                              </p:par>
                              <p:par>
                                <p:cTn id="19" presetID="56" presetClass="path" presetSubtype="0" accel="50000" decel="50000" fill="hold" grpId="0" nodeType="withEffect">
                                  <p:stCondLst>
                                    <p:cond delay="0"/>
                                  </p:stCondLst>
                                  <p:childTnLst>
                                    <p:animMotion origin="layout" path="M -0.02461 -0.48009 L 4.375E-6 1.48148E-6 " pathEditMode="relative" rAng="0" ptsTypes="AA">
                                      <p:cBhvr>
                                        <p:cTn id="20" dur="1000" fill="hold"/>
                                        <p:tgtEl>
                                          <p:spTgt spid="15"/>
                                        </p:tgtEl>
                                        <p:attrNameLst>
                                          <p:attrName>ppt_x</p:attrName>
                                          <p:attrName>ppt_y</p:attrName>
                                        </p:attrNameLst>
                                      </p:cBhvr>
                                      <p:rCtr x="1224" y="24005"/>
                                    </p:animMotion>
                                  </p:childTnLst>
                                </p:cTn>
                              </p:par>
                              <p:par>
                                <p:cTn id="21" presetID="56" presetClass="path" presetSubtype="0" accel="50000" decel="50000" fill="hold" grpId="0" nodeType="withEffect">
                                  <p:stCondLst>
                                    <p:cond delay="0"/>
                                  </p:stCondLst>
                                  <p:childTnLst>
                                    <p:animMotion origin="layout" path="M -0.02461 -0.48009 L 3.75E-6 -2.59259E-6 " pathEditMode="relative" rAng="0" ptsTypes="AA">
                                      <p:cBhvr>
                                        <p:cTn id="22" dur="1000" fill="hold"/>
                                        <p:tgtEl>
                                          <p:spTgt spid="16"/>
                                        </p:tgtEl>
                                        <p:attrNameLst>
                                          <p:attrName>ppt_x</p:attrName>
                                          <p:attrName>ppt_y</p:attrName>
                                        </p:attrNameLst>
                                      </p:cBhvr>
                                      <p:rCtr x="1224" y="24005"/>
                                    </p:animMotion>
                                  </p:childTnLst>
                                </p:cTn>
                              </p:par>
                              <p:par>
                                <p:cTn id="23" presetID="56" presetClass="path" presetSubtype="0" accel="50000" decel="50000" fill="hold" grpId="0" nodeType="withEffect">
                                  <p:stCondLst>
                                    <p:cond delay="0"/>
                                  </p:stCondLst>
                                  <p:childTnLst>
                                    <p:animMotion origin="layout" path="M -0.0246 -0.48009 L -4.375E-6 -2.59259E-6 " pathEditMode="relative" rAng="0" ptsTypes="AA">
                                      <p:cBhvr>
                                        <p:cTn id="24" dur="1000" fill="hold"/>
                                        <p:tgtEl>
                                          <p:spTgt spid="17"/>
                                        </p:tgtEl>
                                        <p:attrNameLst>
                                          <p:attrName>ppt_x</p:attrName>
                                          <p:attrName>ppt_y</p:attrName>
                                        </p:attrNameLst>
                                      </p:cBhvr>
                                      <p:rCtr x="1224" y="24005"/>
                                    </p:animMotion>
                                  </p:childTnLst>
                                </p:cTn>
                              </p:par>
                              <p:par>
                                <p:cTn id="25" presetID="42" presetClass="path" presetSubtype="0" accel="50000" decel="50000" fill="hold" grpId="0" nodeType="withEffect">
                                  <p:stCondLst>
                                    <p:cond delay="0"/>
                                  </p:stCondLst>
                                  <p:childTnLst>
                                    <p:animMotion origin="layout" path="M -0.00404 -0.80625 L -8.33333E-7 -1.11111E-6 " pathEditMode="relative" rAng="0" ptsTypes="AA">
                                      <p:cBhvr>
                                        <p:cTn id="26" dur="1000" fill="hold"/>
                                        <p:tgtEl>
                                          <p:spTgt spid="20"/>
                                        </p:tgtEl>
                                        <p:attrNameLst>
                                          <p:attrName>ppt_x</p:attrName>
                                          <p:attrName>ppt_y</p:attrName>
                                        </p:attrNameLst>
                                      </p:cBhvr>
                                      <p:rCtr x="195" y="40301"/>
                                    </p:animMotion>
                                  </p:childTnLst>
                                </p:cTn>
                              </p:par>
                              <p:par>
                                <p:cTn id="27" presetID="42" presetClass="path" presetSubtype="0" accel="50000" decel="50000" fill="hold" grpId="0" nodeType="withEffect">
                                  <p:stCondLst>
                                    <p:cond delay="0"/>
                                  </p:stCondLst>
                                  <p:childTnLst>
                                    <p:animMotion origin="layout" path="M -0.00404 -0.80625 L 3.95833E-6 -1.11111E-6 " pathEditMode="relative" rAng="0" ptsTypes="AA">
                                      <p:cBhvr>
                                        <p:cTn id="28" dur="1000" fill="hold"/>
                                        <p:tgtEl>
                                          <p:spTgt spid="21"/>
                                        </p:tgtEl>
                                        <p:attrNameLst>
                                          <p:attrName>ppt_x</p:attrName>
                                          <p:attrName>ppt_y</p:attrName>
                                        </p:attrNameLst>
                                      </p:cBhvr>
                                      <p:rCtr x="195" y="40301"/>
                                    </p:animMotion>
                                  </p:childTnLst>
                                </p:cTn>
                              </p:par>
                              <p:par>
                                <p:cTn id="29" presetID="42" presetClass="path" presetSubtype="0" accel="50000" decel="50000" fill="hold" grpId="0" nodeType="withEffect">
                                  <p:stCondLst>
                                    <p:cond delay="0"/>
                                  </p:stCondLst>
                                  <p:childTnLst>
                                    <p:animMotion origin="layout" path="M -0.00404 -0.80625 L 4.16667E-6 -1.11111E-6 " pathEditMode="relative" rAng="0" ptsTypes="AA">
                                      <p:cBhvr>
                                        <p:cTn id="30" dur="1000" fill="hold"/>
                                        <p:tgtEl>
                                          <p:spTgt spid="22"/>
                                        </p:tgtEl>
                                        <p:attrNameLst>
                                          <p:attrName>ppt_x</p:attrName>
                                          <p:attrName>ppt_y</p:attrName>
                                        </p:attrNameLst>
                                      </p:cBhvr>
                                      <p:rCtr x="195" y="40301"/>
                                    </p:animMotion>
                                  </p:childTnLst>
                                </p:cTn>
                              </p:par>
                              <p:par>
                                <p:cTn id="31" presetID="42" presetClass="path" presetSubtype="0" accel="50000" decel="50000" fill="hold" grpId="0" nodeType="withEffect">
                                  <p:stCondLst>
                                    <p:cond delay="0"/>
                                  </p:stCondLst>
                                  <p:childTnLst>
                                    <p:animMotion origin="layout" path="M 0.0642 -0.54005 L -3.75E-6 4.07407E-6 " pathEditMode="relative" rAng="0" ptsTypes="AA">
                                      <p:cBhvr>
                                        <p:cTn id="32" dur="1000" fill="hold"/>
                                        <p:tgtEl>
                                          <p:spTgt spid="18"/>
                                        </p:tgtEl>
                                        <p:attrNameLst>
                                          <p:attrName>ppt_x</p:attrName>
                                          <p:attrName>ppt_y</p:attrName>
                                        </p:attrNameLst>
                                      </p:cBhvr>
                                      <p:rCtr x="-3216" y="26991"/>
                                    </p:animMotion>
                                  </p:childTnLst>
                                </p:cTn>
                              </p:par>
                              <p:par>
                                <p:cTn id="33" presetID="42" presetClass="path" presetSubtype="0" accel="50000" decel="50000" fill="hold" grpId="0" nodeType="withEffect">
                                  <p:stCondLst>
                                    <p:cond delay="0"/>
                                  </p:stCondLst>
                                  <p:childTnLst>
                                    <p:animMotion origin="layout" path="M 0.0642 -0.54005 L -3.75E-6 4.07407E-6 " pathEditMode="relative" rAng="0" ptsTypes="AA">
                                      <p:cBhvr>
                                        <p:cTn id="34" dur="1000" fill="hold"/>
                                        <p:tgtEl>
                                          <p:spTgt spid="19"/>
                                        </p:tgtEl>
                                        <p:attrNameLst>
                                          <p:attrName>ppt_x</p:attrName>
                                          <p:attrName>ppt_y</p:attrName>
                                        </p:attrNameLst>
                                      </p:cBhvr>
                                      <p:rCtr x="-3216" y="26991"/>
                                    </p:animMotion>
                                  </p:childTnLst>
                                </p:cTn>
                              </p:par>
                              <p:par>
                                <p:cTn id="35" presetID="42" presetClass="path" presetSubtype="0" accel="50000" decel="50000" fill="hold" grpId="0" nodeType="withEffect">
                                  <p:stCondLst>
                                    <p:cond delay="0"/>
                                  </p:stCondLst>
                                  <p:childTnLst>
                                    <p:animMotion origin="layout" path="M 0.0642 -0.54005 L -3.75E-6 4.07407E-6 " pathEditMode="relative" rAng="0" ptsTypes="AA">
                                      <p:cBhvr>
                                        <p:cTn id="36" dur="1000" fill="hold"/>
                                        <p:tgtEl>
                                          <p:spTgt spid="23"/>
                                        </p:tgtEl>
                                        <p:attrNameLst>
                                          <p:attrName>ppt_x</p:attrName>
                                          <p:attrName>ppt_y</p:attrName>
                                        </p:attrNameLst>
                                      </p:cBhvr>
                                      <p:rCtr x="-3216" y="26991"/>
                                    </p:animMotion>
                                  </p:childTnLst>
                                </p:cTn>
                              </p:par>
                              <p:par>
                                <p:cTn id="37" presetID="42" presetClass="path" presetSubtype="0" accel="50000" decel="50000" fill="hold" grpId="0" nodeType="withEffect">
                                  <p:stCondLst>
                                    <p:cond delay="0"/>
                                  </p:stCondLst>
                                  <p:childTnLst>
                                    <p:animMotion origin="layout" path="M -0.04961 -0.60139 L -2.08333E-6 -2.22222E-6 " pathEditMode="relative" rAng="0" ptsTypes="AA">
                                      <p:cBhvr>
                                        <p:cTn id="38" dur="1000" fill="hold"/>
                                        <p:tgtEl>
                                          <p:spTgt spid="24"/>
                                        </p:tgtEl>
                                        <p:attrNameLst>
                                          <p:attrName>ppt_x</p:attrName>
                                          <p:attrName>ppt_y</p:attrName>
                                        </p:attrNameLst>
                                      </p:cBhvr>
                                      <p:rCtr x="2474" y="300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10" grpId="0" animBg="1"/>
      <p:bldP spid="12" grpId="0" animBg="1"/>
      <p:bldP spid="13" grpId="0" animBg="1"/>
      <p:bldP spid="14" grpId="0" animBg="1"/>
      <p:bldP spid="15" grpId="0" animBg="1"/>
      <p:bldP spid="16" grpId="0" animBg="1"/>
      <p:bldP spid="17" grpId="0" animBg="1"/>
      <p:bldP spid="20" grpId="0" animBg="1"/>
      <p:bldP spid="21" grpId="0" animBg="1"/>
      <p:bldP spid="22" grpId="0" animBg="1"/>
      <p:bldP spid="18" grpId="0" animBg="1"/>
      <p:bldP spid="19" grpId="0" animBg="1"/>
      <p:bldP spid="23" grpId="0" animBg="1"/>
      <p:bldP spid="2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1000" b="-21000"/>
          </a:stretch>
        </a:blipFill>
        <a:effectLst/>
      </p:bgPr>
    </p:bg>
    <p:spTree>
      <p:nvGrpSpPr>
        <p:cNvPr id="1" name=""/>
        <p:cNvGrpSpPr/>
        <p:nvPr/>
      </p:nvGrpSpPr>
      <p:grpSpPr>
        <a:xfrm>
          <a:off x="0" y="0"/>
          <a:ext cx="0" cy="0"/>
          <a:chOff x="0" y="0"/>
          <a:chExt cx="0" cy="0"/>
        </a:xfrm>
      </p:grpSpPr>
      <p:sp>
        <p:nvSpPr>
          <p:cNvPr id="2" name="Pentagon 1">
            <a:extLst>
              <a:ext uri="{FF2B5EF4-FFF2-40B4-BE49-F238E27FC236}">
                <a16:creationId xmlns:a16="http://schemas.microsoft.com/office/drawing/2014/main" id="{7212FAD0-D9A8-4B39-A536-2E7761050909}"/>
              </a:ext>
            </a:extLst>
          </p:cNvPr>
          <p:cNvSpPr/>
          <p:nvPr/>
        </p:nvSpPr>
        <p:spPr>
          <a:xfrm>
            <a:off x="465475" y="3198813"/>
            <a:ext cx="2417046" cy="988992"/>
          </a:xfrm>
          <a:prstGeom prst="pentagon">
            <a:avLst/>
          </a:prstGeom>
          <a:blipFill>
            <a:blip r:embed="rId3">
              <a:duotone>
                <a:prstClr val="black"/>
                <a:srgbClr val="00B0F0">
                  <a:tint val="45000"/>
                  <a:satMod val="400000"/>
                </a:srgbClr>
              </a:duotone>
            </a:blip>
            <a:tile tx="0" ty="0" sx="100000" sy="100000" flip="none" algn="tl"/>
          </a:blipFill>
          <a:ln>
            <a:noFill/>
          </a:ln>
          <a:effectLst>
            <a:glow rad="279400">
              <a:srgbClr val="699EAF">
                <a:alpha val="51000"/>
              </a:srgbClr>
            </a:glow>
            <a:outerShdw blurRad="190500" dist="228600" dir="2700000" algn="ctr">
              <a:srgbClr val="000000">
                <a:alpha val="30000"/>
              </a:srgbClr>
            </a:outerShdw>
          </a:effectLst>
          <a:scene3d>
            <a:camera prst="perspectiveFront"/>
            <a:lightRig rig="glow" dir="t">
              <a:rot lat="0" lon="0" rev="4800000"/>
            </a:lightRig>
          </a:scene3d>
          <a:sp3d extrusionH="139700" prstMaterial="powder">
            <a:bevelT w="127000" h="279400"/>
            <a:bevelB w="254000"/>
            <a:contourClr>
              <a:schemeClr val="bg1">
                <a:lumMod val="9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Marketing</a:t>
            </a:r>
          </a:p>
        </p:txBody>
      </p:sp>
      <p:sp>
        <p:nvSpPr>
          <p:cNvPr id="3" name="Oval 2">
            <a:extLst>
              <a:ext uri="{FF2B5EF4-FFF2-40B4-BE49-F238E27FC236}">
                <a16:creationId xmlns:a16="http://schemas.microsoft.com/office/drawing/2014/main" id="{B1873805-2C81-40E1-8BA6-32B2597E10B5}"/>
              </a:ext>
            </a:extLst>
          </p:cNvPr>
          <p:cNvSpPr/>
          <p:nvPr/>
        </p:nvSpPr>
        <p:spPr>
          <a:xfrm>
            <a:off x="665300" y="5565992"/>
            <a:ext cx="2092218" cy="988992"/>
          </a:xfrm>
          <a:prstGeom prst="ellipse">
            <a:avLst/>
          </a:prstGeom>
          <a:blipFill>
            <a:blip r:embed="rId3">
              <a:duotone>
                <a:prstClr val="black"/>
                <a:schemeClr val="accent3">
                  <a:tint val="45000"/>
                  <a:satMod val="400000"/>
                </a:schemeClr>
              </a:duotone>
            </a:blip>
            <a:tile tx="0" ty="0" sx="100000" sy="100000" flip="none" algn="tl"/>
          </a:blipFill>
          <a:ln>
            <a:noFill/>
          </a:ln>
          <a:effectLst>
            <a:glow rad="444500">
              <a:schemeClr val="bg2">
                <a:lumMod val="50000"/>
                <a:alpha val="42000"/>
              </a:schemeClr>
            </a:glow>
            <a:outerShdw blurRad="190500" dist="228600" dir="2700000" algn="ctr">
              <a:srgbClr val="000000">
                <a:alpha val="30000"/>
              </a:srgbClr>
            </a:outerShdw>
          </a:effectLst>
          <a:scene3d>
            <a:camera prst="perspectiveFront"/>
            <a:lightRig rig="glow" dir="t">
              <a:rot lat="0" lon="0" rev="4800000"/>
            </a:lightRig>
          </a:scene3d>
          <a:sp3d prstMaterial="matte">
            <a:bevelT w="127000" h="279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Finance</a:t>
            </a:r>
          </a:p>
        </p:txBody>
      </p:sp>
      <p:sp>
        <p:nvSpPr>
          <p:cNvPr id="4" name="Pentagon 3">
            <a:extLst>
              <a:ext uri="{FF2B5EF4-FFF2-40B4-BE49-F238E27FC236}">
                <a16:creationId xmlns:a16="http://schemas.microsoft.com/office/drawing/2014/main" id="{47E59AE1-E575-41D8-98D8-4E9C2E88D4FF}"/>
              </a:ext>
            </a:extLst>
          </p:cNvPr>
          <p:cNvSpPr/>
          <p:nvPr/>
        </p:nvSpPr>
        <p:spPr>
          <a:xfrm>
            <a:off x="589330" y="4410039"/>
            <a:ext cx="2092218" cy="991781"/>
          </a:xfrm>
          <a:prstGeom prst="pentagon">
            <a:avLst/>
          </a:prstGeom>
          <a:blipFill dpi="0" rotWithShape="1">
            <a:blip r:embed="rId3">
              <a:alphaModFix amt="55000"/>
              <a:lum bright="70000" contrast="-70000"/>
            </a:blip>
            <a:srcRect/>
            <a:tile tx="0" ty="0" sx="100000" sy="100000" flip="none" algn="tl"/>
          </a:blipFill>
          <a:ln>
            <a:noFill/>
          </a:ln>
          <a:effectLst>
            <a:glow rad="177800">
              <a:schemeClr val="bg1">
                <a:lumMod val="95000"/>
                <a:alpha val="40000"/>
              </a:schemeClr>
            </a:glow>
            <a:outerShdw blurRad="190500" dist="228600" dir="2700000" algn="ctr">
              <a:srgbClr val="000000">
                <a:alpha val="30000"/>
              </a:srgbClr>
            </a:outerShdw>
            <a:softEdge rad="63500"/>
          </a:effectLst>
          <a:scene3d>
            <a:camera prst="perspectiveFront"/>
            <a:lightRig rig="glow" dir="t">
              <a:rot lat="0" lon="0" rev="4800000"/>
            </a:lightRig>
          </a:scene3d>
          <a:sp3d extrusionH="317500" prstMaterial="matte">
            <a:bevelT w="127000" h="279400"/>
            <a:bevelB w="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Directeur Général</a:t>
            </a:r>
          </a:p>
        </p:txBody>
      </p:sp>
      <p:sp>
        <p:nvSpPr>
          <p:cNvPr id="5" name="Oval 4">
            <a:extLst>
              <a:ext uri="{FF2B5EF4-FFF2-40B4-BE49-F238E27FC236}">
                <a16:creationId xmlns:a16="http://schemas.microsoft.com/office/drawing/2014/main" id="{D8651FF5-3003-4209-9A0E-2701CCB4B9DD}"/>
              </a:ext>
            </a:extLst>
          </p:cNvPr>
          <p:cNvSpPr/>
          <p:nvPr/>
        </p:nvSpPr>
        <p:spPr>
          <a:xfrm>
            <a:off x="465475" y="1987586"/>
            <a:ext cx="2292043" cy="988993"/>
          </a:xfrm>
          <a:prstGeom prst="ellipse">
            <a:avLst/>
          </a:prstGeom>
          <a:blipFill dpi="0" rotWithShape="1">
            <a:blip r:embed="rId3">
              <a:alphaModFix amt="80000"/>
              <a:duotone>
                <a:prstClr val="black"/>
                <a:srgbClr val="C00000">
                  <a:tint val="45000"/>
                  <a:satMod val="400000"/>
                </a:srgbClr>
              </a:duotone>
            </a:blip>
            <a:srcRect/>
            <a:tile tx="0" ty="0" sx="100000" sy="100000" flip="none" algn="tl"/>
          </a:blipFill>
          <a:ln>
            <a:noFill/>
          </a:ln>
          <a:effectLst>
            <a:glow rad="152400">
              <a:srgbClr val="C00000">
                <a:alpha val="43000"/>
              </a:srgbClr>
            </a:glow>
            <a:outerShdw blurRad="190500" dist="228600" dir="2700000" algn="ctr">
              <a:srgbClr val="000000">
                <a:alpha val="30000"/>
              </a:srgbClr>
            </a:outerShdw>
          </a:effectLst>
          <a:scene3d>
            <a:camera prst="perspectiveFront"/>
            <a:lightRig rig="glow" dir="t">
              <a:rot lat="0" lon="0" rev="4800000"/>
            </a:lightRig>
          </a:scene3d>
          <a:sp3d prstMaterial="matte">
            <a:bevelT w="127000" h="279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Resource Humaine</a:t>
            </a:r>
            <a:endParaRPr lang="en-US" dirty="0"/>
          </a:p>
        </p:txBody>
      </p:sp>
      <p:sp>
        <p:nvSpPr>
          <p:cNvPr id="7" name="Oval 6">
            <a:extLst>
              <a:ext uri="{FF2B5EF4-FFF2-40B4-BE49-F238E27FC236}">
                <a16:creationId xmlns:a16="http://schemas.microsoft.com/office/drawing/2014/main" id="{B1D804C2-64EA-4340-84DC-DFE5B1FD1FCB}"/>
              </a:ext>
            </a:extLst>
          </p:cNvPr>
          <p:cNvSpPr/>
          <p:nvPr/>
        </p:nvSpPr>
        <p:spPr>
          <a:xfrm>
            <a:off x="8218283" y="2151580"/>
            <a:ext cx="1886858" cy="718319"/>
          </a:xfrm>
          <a:prstGeom prst="ellipse">
            <a:avLst/>
          </a:prstGeom>
          <a:blipFill dpi="0" rotWithShape="1">
            <a:blip r:embed="rId3">
              <a:alphaModFix amt="80000"/>
              <a:duotone>
                <a:prstClr val="black"/>
                <a:srgbClr val="C00000">
                  <a:tint val="45000"/>
                  <a:satMod val="400000"/>
                </a:srgbClr>
              </a:duotone>
            </a:blip>
            <a:srcRect/>
            <a:tile tx="0" ty="0" sx="100000" sy="100000" flip="none" algn="tl"/>
          </a:blipFill>
          <a:ln>
            <a:noFill/>
          </a:ln>
          <a:effectLst>
            <a:glow rad="152400">
              <a:srgbClr val="C00000">
                <a:alpha val="43000"/>
              </a:srgbClr>
            </a:glow>
            <a:outerShdw blurRad="190500" dist="228600" dir="2700000" algn="ctr">
              <a:srgbClr val="000000">
                <a:alpha val="30000"/>
              </a:srgbClr>
            </a:outerShdw>
          </a:effectLst>
          <a:scene3d>
            <a:camera prst="perspectiveFront"/>
            <a:lightRig rig="glow" dir="t">
              <a:rot lat="0" lon="0" rev="4800000"/>
            </a:lightRig>
          </a:scene3d>
          <a:sp3d prstMaterial="matte">
            <a:bevelT w="127000" h="279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Legal</a:t>
            </a:r>
          </a:p>
        </p:txBody>
      </p:sp>
      <p:sp>
        <p:nvSpPr>
          <p:cNvPr id="8" name="Oval 7">
            <a:extLst>
              <a:ext uri="{FF2B5EF4-FFF2-40B4-BE49-F238E27FC236}">
                <a16:creationId xmlns:a16="http://schemas.microsoft.com/office/drawing/2014/main" id="{66715A77-96A1-4CD6-AD60-6BA084C3F1F5}"/>
              </a:ext>
            </a:extLst>
          </p:cNvPr>
          <p:cNvSpPr/>
          <p:nvPr/>
        </p:nvSpPr>
        <p:spPr>
          <a:xfrm>
            <a:off x="5814218" y="2140382"/>
            <a:ext cx="1886858" cy="718319"/>
          </a:xfrm>
          <a:prstGeom prst="ellipse">
            <a:avLst/>
          </a:prstGeom>
          <a:blipFill dpi="0" rotWithShape="1">
            <a:blip r:embed="rId3">
              <a:alphaModFix amt="80000"/>
              <a:duotone>
                <a:prstClr val="black"/>
                <a:srgbClr val="C00000">
                  <a:tint val="45000"/>
                  <a:satMod val="400000"/>
                </a:srgbClr>
              </a:duotone>
            </a:blip>
            <a:srcRect/>
            <a:tile tx="0" ty="0" sx="100000" sy="100000" flip="none" algn="tl"/>
          </a:blipFill>
          <a:ln>
            <a:noFill/>
          </a:ln>
          <a:effectLst>
            <a:glow rad="152400">
              <a:srgbClr val="C00000">
                <a:alpha val="43000"/>
              </a:srgbClr>
            </a:glow>
            <a:outerShdw blurRad="190500" dist="228600" dir="2700000" algn="ctr">
              <a:srgbClr val="000000">
                <a:alpha val="30000"/>
              </a:srgbClr>
            </a:outerShdw>
          </a:effectLst>
          <a:scene3d>
            <a:camera prst="perspectiveFront"/>
            <a:lightRig rig="glow" dir="t">
              <a:rot lat="0" lon="0" rev="4800000"/>
            </a:lightRig>
          </a:scene3d>
          <a:sp3d prstMaterial="matte">
            <a:bevelT w="127000" h="279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Assurance</a:t>
            </a:r>
          </a:p>
        </p:txBody>
      </p:sp>
      <p:sp>
        <p:nvSpPr>
          <p:cNvPr id="9" name="Oval 8">
            <a:extLst>
              <a:ext uri="{FF2B5EF4-FFF2-40B4-BE49-F238E27FC236}">
                <a16:creationId xmlns:a16="http://schemas.microsoft.com/office/drawing/2014/main" id="{D8D0C3D4-ECB4-4D9D-BDCF-CA4EB1552AC4}"/>
              </a:ext>
            </a:extLst>
          </p:cNvPr>
          <p:cNvSpPr/>
          <p:nvPr/>
        </p:nvSpPr>
        <p:spPr>
          <a:xfrm>
            <a:off x="3196336" y="2151580"/>
            <a:ext cx="2100675" cy="718319"/>
          </a:xfrm>
          <a:prstGeom prst="ellipse">
            <a:avLst/>
          </a:prstGeom>
          <a:blipFill dpi="0" rotWithShape="1">
            <a:blip r:embed="rId3">
              <a:alphaModFix amt="80000"/>
              <a:duotone>
                <a:prstClr val="black"/>
                <a:srgbClr val="C00000">
                  <a:tint val="45000"/>
                  <a:satMod val="400000"/>
                </a:srgbClr>
              </a:duotone>
            </a:blip>
            <a:srcRect/>
            <a:tile tx="0" ty="0" sx="100000" sy="100000" flip="none" algn="tl"/>
          </a:blipFill>
          <a:ln>
            <a:noFill/>
          </a:ln>
          <a:effectLst>
            <a:glow rad="152400">
              <a:srgbClr val="C00000">
                <a:alpha val="43000"/>
              </a:srgbClr>
            </a:glow>
            <a:outerShdw blurRad="190500" dist="228600" dir="2700000" algn="ctr">
              <a:srgbClr val="000000">
                <a:alpha val="30000"/>
              </a:srgbClr>
            </a:outerShdw>
          </a:effectLst>
          <a:scene3d>
            <a:camera prst="perspectiveFront"/>
            <a:lightRig rig="glow" dir="t">
              <a:rot lat="0" lon="0" rev="4800000"/>
            </a:lightRig>
          </a:scene3d>
          <a:sp3d prstMaterial="matte">
            <a:bevelT w="127000" h="279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Recrutement</a:t>
            </a:r>
            <a:endParaRPr lang="en-US" dirty="0"/>
          </a:p>
        </p:txBody>
      </p:sp>
      <p:sp>
        <p:nvSpPr>
          <p:cNvPr id="10" name="Pentagon 9">
            <a:extLst>
              <a:ext uri="{FF2B5EF4-FFF2-40B4-BE49-F238E27FC236}">
                <a16:creationId xmlns:a16="http://schemas.microsoft.com/office/drawing/2014/main" id="{9FB30753-B70E-4755-AB39-0C0EA56AE502}"/>
              </a:ext>
            </a:extLst>
          </p:cNvPr>
          <p:cNvSpPr/>
          <p:nvPr/>
        </p:nvSpPr>
        <p:spPr>
          <a:xfrm>
            <a:off x="3299152" y="3310324"/>
            <a:ext cx="1895042" cy="765970"/>
          </a:xfrm>
          <a:prstGeom prst="pentagon">
            <a:avLst/>
          </a:prstGeom>
          <a:blipFill>
            <a:blip r:embed="rId3">
              <a:duotone>
                <a:prstClr val="black"/>
                <a:srgbClr val="00B0F0">
                  <a:tint val="45000"/>
                  <a:satMod val="400000"/>
                </a:srgbClr>
              </a:duotone>
            </a:blip>
            <a:tile tx="0" ty="0" sx="100000" sy="100000" flip="none" algn="tl"/>
          </a:blipFill>
          <a:ln>
            <a:noFill/>
          </a:ln>
          <a:effectLst>
            <a:glow rad="279400">
              <a:srgbClr val="699EAF">
                <a:alpha val="51000"/>
              </a:srgbClr>
            </a:glow>
            <a:outerShdw blurRad="190500" dist="228600" dir="2700000" algn="ctr">
              <a:srgbClr val="000000">
                <a:alpha val="30000"/>
              </a:srgbClr>
            </a:outerShdw>
          </a:effectLst>
          <a:scene3d>
            <a:camera prst="perspectiveFront"/>
            <a:lightRig rig="glow" dir="t">
              <a:rot lat="0" lon="0" rev="4800000"/>
            </a:lightRig>
          </a:scene3d>
          <a:sp3d extrusionH="139700" prstMaterial="powder">
            <a:bevelT w="127000" h="279400"/>
            <a:bevelB w="254000"/>
            <a:contourClr>
              <a:schemeClr val="bg1">
                <a:lumMod val="9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Strategies de ventes</a:t>
            </a:r>
          </a:p>
        </p:txBody>
      </p:sp>
      <p:sp>
        <p:nvSpPr>
          <p:cNvPr id="11" name="Pentagon 10">
            <a:extLst>
              <a:ext uri="{FF2B5EF4-FFF2-40B4-BE49-F238E27FC236}">
                <a16:creationId xmlns:a16="http://schemas.microsoft.com/office/drawing/2014/main" id="{FEA9A6F3-CBBF-402A-8946-7C3774FE481B}"/>
              </a:ext>
            </a:extLst>
          </p:cNvPr>
          <p:cNvSpPr/>
          <p:nvPr/>
        </p:nvSpPr>
        <p:spPr>
          <a:xfrm>
            <a:off x="5809979" y="3320859"/>
            <a:ext cx="2038011" cy="765970"/>
          </a:xfrm>
          <a:prstGeom prst="pentagon">
            <a:avLst/>
          </a:prstGeom>
          <a:blipFill>
            <a:blip r:embed="rId3">
              <a:duotone>
                <a:prstClr val="black"/>
                <a:srgbClr val="00B0F0">
                  <a:tint val="45000"/>
                  <a:satMod val="400000"/>
                </a:srgbClr>
              </a:duotone>
            </a:blip>
            <a:tile tx="0" ty="0" sx="100000" sy="100000" flip="none" algn="tl"/>
          </a:blipFill>
          <a:ln>
            <a:noFill/>
          </a:ln>
          <a:effectLst>
            <a:glow rad="279400">
              <a:srgbClr val="699EAF">
                <a:alpha val="51000"/>
              </a:srgbClr>
            </a:glow>
            <a:outerShdw blurRad="190500" dist="228600" dir="2700000" algn="ctr">
              <a:srgbClr val="000000">
                <a:alpha val="30000"/>
              </a:srgbClr>
            </a:outerShdw>
          </a:effectLst>
          <a:scene3d>
            <a:camera prst="perspectiveFront"/>
            <a:lightRig rig="glow" dir="t">
              <a:rot lat="0" lon="0" rev="4800000"/>
            </a:lightRig>
          </a:scene3d>
          <a:sp3d extrusionH="139700" prstMaterial="powder">
            <a:bevelT w="127000" h="279400"/>
            <a:bevelB w="254000"/>
            <a:contourClr>
              <a:schemeClr val="bg1">
                <a:lumMod val="9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Partenariat</a:t>
            </a:r>
          </a:p>
        </p:txBody>
      </p:sp>
      <p:sp>
        <p:nvSpPr>
          <p:cNvPr id="12" name="Pentagon 11">
            <a:extLst>
              <a:ext uri="{FF2B5EF4-FFF2-40B4-BE49-F238E27FC236}">
                <a16:creationId xmlns:a16="http://schemas.microsoft.com/office/drawing/2014/main" id="{EE9242CF-D529-4924-A17D-593621C77C72}"/>
              </a:ext>
            </a:extLst>
          </p:cNvPr>
          <p:cNvSpPr/>
          <p:nvPr/>
        </p:nvSpPr>
        <p:spPr>
          <a:xfrm>
            <a:off x="8463776" y="3320860"/>
            <a:ext cx="1895042" cy="815666"/>
          </a:xfrm>
          <a:prstGeom prst="pentagon">
            <a:avLst/>
          </a:prstGeom>
          <a:blipFill>
            <a:blip r:embed="rId3">
              <a:duotone>
                <a:prstClr val="black"/>
                <a:srgbClr val="00B0F0">
                  <a:tint val="45000"/>
                  <a:satMod val="400000"/>
                </a:srgbClr>
              </a:duotone>
            </a:blip>
            <a:tile tx="0" ty="0" sx="100000" sy="100000" flip="none" algn="tl"/>
          </a:blipFill>
          <a:ln>
            <a:noFill/>
          </a:ln>
          <a:effectLst>
            <a:glow rad="279400">
              <a:srgbClr val="699EAF">
                <a:alpha val="51000"/>
              </a:srgbClr>
            </a:glow>
            <a:outerShdw blurRad="190500" dist="228600" dir="2700000" algn="ctr">
              <a:srgbClr val="000000">
                <a:alpha val="30000"/>
              </a:srgbClr>
            </a:outerShdw>
          </a:effectLst>
          <a:scene3d>
            <a:camera prst="perspectiveFront"/>
            <a:lightRig rig="glow" dir="t">
              <a:rot lat="0" lon="0" rev="4800000"/>
            </a:lightRig>
          </a:scene3d>
          <a:sp3d extrusionH="139700" prstMaterial="powder">
            <a:bevelT w="127000" h="279400"/>
            <a:bevelB w="254000"/>
            <a:contourClr>
              <a:schemeClr val="bg1">
                <a:lumMod val="9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Social Media</a:t>
            </a:r>
          </a:p>
        </p:txBody>
      </p:sp>
      <p:sp>
        <p:nvSpPr>
          <p:cNvPr id="13" name="Pentagon 12">
            <a:extLst>
              <a:ext uri="{FF2B5EF4-FFF2-40B4-BE49-F238E27FC236}">
                <a16:creationId xmlns:a16="http://schemas.microsoft.com/office/drawing/2014/main" id="{9EADC645-E1ED-4BB1-9F0F-672FFD8CCA6F}"/>
              </a:ext>
            </a:extLst>
          </p:cNvPr>
          <p:cNvSpPr/>
          <p:nvPr/>
        </p:nvSpPr>
        <p:spPr>
          <a:xfrm>
            <a:off x="3323783" y="4591844"/>
            <a:ext cx="1845780" cy="822342"/>
          </a:xfrm>
          <a:prstGeom prst="pentagon">
            <a:avLst/>
          </a:prstGeom>
          <a:blipFill dpi="0" rotWithShape="1">
            <a:blip r:embed="rId3">
              <a:alphaModFix amt="55000"/>
              <a:lum bright="70000" contrast="-70000"/>
            </a:blip>
            <a:srcRect/>
            <a:tile tx="0" ty="0" sx="100000" sy="100000" flip="none" algn="tl"/>
          </a:blipFill>
          <a:ln>
            <a:noFill/>
          </a:ln>
          <a:effectLst>
            <a:glow rad="177800">
              <a:schemeClr val="bg1">
                <a:lumMod val="95000"/>
                <a:alpha val="40000"/>
              </a:schemeClr>
            </a:glow>
            <a:outerShdw blurRad="190500" dist="228600" dir="2700000" algn="ctr">
              <a:srgbClr val="000000">
                <a:alpha val="30000"/>
              </a:srgbClr>
            </a:outerShdw>
            <a:softEdge rad="63500"/>
          </a:effectLst>
          <a:scene3d>
            <a:camera prst="perspectiveFront"/>
            <a:lightRig rig="glow" dir="t">
              <a:rot lat="0" lon="0" rev="4800000"/>
            </a:lightRig>
          </a:scene3d>
          <a:sp3d extrusionH="317500" prstMaterial="matte">
            <a:bevelT w="127000" h="279400"/>
            <a:bevelB w="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Operation</a:t>
            </a:r>
          </a:p>
        </p:txBody>
      </p:sp>
      <p:sp>
        <p:nvSpPr>
          <p:cNvPr id="14" name="Pentagon 13">
            <a:extLst>
              <a:ext uri="{FF2B5EF4-FFF2-40B4-BE49-F238E27FC236}">
                <a16:creationId xmlns:a16="http://schemas.microsoft.com/office/drawing/2014/main" id="{2E71B8F7-B5DE-4966-8740-78B79D349FEE}"/>
              </a:ext>
            </a:extLst>
          </p:cNvPr>
          <p:cNvSpPr/>
          <p:nvPr/>
        </p:nvSpPr>
        <p:spPr>
          <a:xfrm>
            <a:off x="5720947" y="4579478"/>
            <a:ext cx="2216073" cy="822343"/>
          </a:xfrm>
          <a:prstGeom prst="pentagon">
            <a:avLst/>
          </a:prstGeom>
          <a:blipFill dpi="0" rotWithShape="1">
            <a:blip r:embed="rId3">
              <a:alphaModFix amt="55000"/>
              <a:lum bright="70000" contrast="-70000"/>
            </a:blip>
            <a:srcRect/>
            <a:tile tx="0" ty="0" sx="100000" sy="100000" flip="none" algn="tl"/>
          </a:blipFill>
          <a:ln>
            <a:noFill/>
          </a:ln>
          <a:effectLst>
            <a:glow rad="177800">
              <a:schemeClr val="bg1">
                <a:lumMod val="95000"/>
                <a:alpha val="40000"/>
              </a:schemeClr>
            </a:glow>
            <a:outerShdw blurRad="190500" dist="228600" dir="2700000" algn="ctr">
              <a:srgbClr val="000000">
                <a:alpha val="30000"/>
              </a:srgbClr>
            </a:outerShdw>
            <a:softEdge rad="63500"/>
          </a:effectLst>
          <a:scene3d>
            <a:camera prst="perspectiveFront"/>
            <a:lightRig rig="glow" dir="t">
              <a:rot lat="0" lon="0" rev="4800000"/>
            </a:lightRig>
          </a:scene3d>
          <a:sp3d extrusionH="317500" prstMaterial="matte">
            <a:bevelT w="127000" h="279400"/>
            <a:bevelB w="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Production</a:t>
            </a:r>
          </a:p>
        </p:txBody>
      </p:sp>
      <p:sp>
        <p:nvSpPr>
          <p:cNvPr id="15" name="Oval 14">
            <a:extLst>
              <a:ext uri="{FF2B5EF4-FFF2-40B4-BE49-F238E27FC236}">
                <a16:creationId xmlns:a16="http://schemas.microsoft.com/office/drawing/2014/main" id="{D0FE0143-A800-4578-A54F-6AF4E00078E0}"/>
              </a:ext>
            </a:extLst>
          </p:cNvPr>
          <p:cNvSpPr/>
          <p:nvPr/>
        </p:nvSpPr>
        <p:spPr>
          <a:xfrm>
            <a:off x="6300265" y="5649317"/>
            <a:ext cx="1771076" cy="822342"/>
          </a:xfrm>
          <a:prstGeom prst="ellipse">
            <a:avLst/>
          </a:prstGeom>
          <a:blipFill>
            <a:blip r:embed="rId3">
              <a:duotone>
                <a:prstClr val="black"/>
                <a:schemeClr val="accent3">
                  <a:tint val="45000"/>
                  <a:satMod val="400000"/>
                </a:schemeClr>
              </a:duotone>
            </a:blip>
            <a:tile tx="0" ty="0" sx="100000" sy="100000" flip="none" algn="tl"/>
          </a:blipFill>
          <a:ln>
            <a:noFill/>
          </a:ln>
          <a:effectLst>
            <a:glow rad="444500">
              <a:schemeClr val="bg2">
                <a:lumMod val="50000"/>
                <a:alpha val="42000"/>
              </a:schemeClr>
            </a:glow>
            <a:outerShdw blurRad="190500" dist="228600" dir="2700000" algn="ctr">
              <a:srgbClr val="000000">
                <a:alpha val="30000"/>
              </a:srgbClr>
            </a:outerShdw>
          </a:effectLst>
          <a:scene3d>
            <a:camera prst="perspectiveFront"/>
            <a:lightRig rig="glow" dir="t">
              <a:rot lat="0" lon="0" rev="4800000"/>
            </a:lightRig>
          </a:scene3d>
          <a:sp3d prstMaterial="matte">
            <a:bevelT w="127000" h="279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Gestion Profit</a:t>
            </a:r>
          </a:p>
        </p:txBody>
      </p:sp>
      <p:sp>
        <p:nvSpPr>
          <p:cNvPr id="16" name="Oval 15">
            <a:extLst>
              <a:ext uri="{FF2B5EF4-FFF2-40B4-BE49-F238E27FC236}">
                <a16:creationId xmlns:a16="http://schemas.microsoft.com/office/drawing/2014/main" id="{A635CE42-F268-4BDE-AC1F-F6FED4D6CFA1}"/>
              </a:ext>
            </a:extLst>
          </p:cNvPr>
          <p:cNvSpPr/>
          <p:nvPr/>
        </p:nvSpPr>
        <p:spPr>
          <a:xfrm>
            <a:off x="3679060" y="5641930"/>
            <a:ext cx="1771076" cy="822342"/>
          </a:xfrm>
          <a:prstGeom prst="ellipse">
            <a:avLst/>
          </a:prstGeom>
          <a:blipFill>
            <a:blip r:embed="rId3">
              <a:duotone>
                <a:prstClr val="black"/>
                <a:schemeClr val="accent3">
                  <a:tint val="45000"/>
                  <a:satMod val="400000"/>
                </a:schemeClr>
              </a:duotone>
            </a:blip>
            <a:tile tx="0" ty="0" sx="100000" sy="100000" flip="none" algn="tl"/>
          </a:blipFill>
          <a:ln>
            <a:noFill/>
          </a:ln>
          <a:effectLst>
            <a:glow rad="444500">
              <a:schemeClr val="bg2">
                <a:lumMod val="50000"/>
                <a:alpha val="42000"/>
              </a:schemeClr>
            </a:glow>
            <a:outerShdw blurRad="190500" dist="228600" dir="2700000" algn="ctr">
              <a:srgbClr val="000000">
                <a:alpha val="30000"/>
              </a:srgbClr>
            </a:outerShdw>
          </a:effectLst>
          <a:scene3d>
            <a:camera prst="perspectiveFront"/>
            <a:lightRig rig="glow" dir="t">
              <a:rot lat="0" lon="0" rev="4800000"/>
            </a:lightRig>
          </a:scene3d>
          <a:sp3d prstMaterial="matte">
            <a:bevelT w="127000" h="279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Control Paiements</a:t>
            </a:r>
          </a:p>
        </p:txBody>
      </p:sp>
      <p:sp>
        <p:nvSpPr>
          <p:cNvPr id="17" name="Pentagon 16">
            <a:extLst>
              <a:ext uri="{FF2B5EF4-FFF2-40B4-BE49-F238E27FC236}">
                <a16:creationId xmlns:a16="http://schemas.microsoft.com/office/drawing/2014/main" id="{F2572EFF-B39C-4F99-9631-BC3B6B4698ED}"/>
              </a:ext>
            </a:extLst>
          </p:cNvPr>
          <p:cNvSpPr/>
          <p:nvPr/>
        </p:nvSpPr>
        <p:spPr>
          <a:xfrm>
            <a:off x="8463776" y="4591843"/>
            <a:ext cx="2216073" cy="822343"/>
          </a:xfrm>
          <a:prstGeom prst="pentagon">
            <a:avLst/>
          </a:prstGeom>
          <a:blipFill dpi="0" rotWithShape="1">
            <a:blip r:embed="rId3">
              <a:alphaModFix amt="55000"/>
              <a:lum bright="70000" contrast="-70000"/>
            </a:blip>
            <a:srcRect/>
            <a:tile tx="0" ty="0" sx="100000" sy="100000" flip="none" algn="tl"/>
          </a:blipFill>
          <a:ln>
            <a:noFill/>
          </a:ln>
          <a:effectLst>
            <a:glow rad="177800">
              <a:schemeClr val="bg1">
                <a:lumMod val="95000"/>
                <a:alpha val="40000"/>
              </a:schemeClr>
            </a:glow>
            <a:outerShdw blurRad="190500" dist="228600" dir="2700000" algn="ctr">
              <a:srgbClr val="000000">
                <a:alpha val="30000"/>
              </a:srgbClr>
            </a:outerShdw>
            <a:softEdge rad="63500"/>
          </a:effectLst>
          <a:scene3d>
            <a:camera prst="perspectiveFront"/>
            <a:lightRig rig="glow" dir="t">
              <a:rot lat="0" lon="0" rev="4800000"/>
            </a:lightRig>
          </a:scene3d>
          <a:sp3d extrusionH="317500" prstMaterial="matte">
            <a:bevelT w="127000" h="279400"/>
            <a:bevelB w="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Réalisation</a:t>
            </a:r>
          </a:p>
        </p:txBody>
      </p:sp>
      <p:sp>
        <p:nvSpPr>
          <p:cNvPr id="18" name="Oval 17">
            <a:extLst>
              <a:ext uri="{FF2B5EF4-FFF2-40B4-BE49-F238E27FC236}">
                <a16:creationId xmlns:a16="http://schemas.microsoft.com/office/drawing/2014/main" id="{502BBE45-3B7D-4B1A-9E2F-4AFF6B5972A7}"/>
              </a:ext>
            </a:extLst>
          </p:cNvPr>
          <p:cNvSpPr/>
          <p:nvPr/>
        </p:nvSpPr>
        <p:spPr>
          <a:xfrm>
            <a:off x="8951574" y="5706279"/>
            <a:ext cx="1771076" cy="822342"/>
          </a:xfrm>
          <a:prstGeom prst="ellipse">
            <a:avLst/>
          </a:prstGeom>
          <a:blipFill>
            <a:blip r:embed="rId3">
              <a:duotone>
                <a:prstClr val="black"/>
                <a:schemeClr val="accent3">
                  <a:tint val="45000"/>
                  <a:satMod val="400000"/>
                </a:schemeClr>
              </a:duotone>
            </a:blip>
            <a:tile tx="0" ty="0" sx="100000" sy="100000" flip="none" algn="tl"/>
          </a:blipFill>
          <a:ln>
            <a:noFill/>
          </a:ln>
          <a:effectLst>
            <a:glow rad="444500">
              <a:schemeClr val="bg2">
                <a:lumMod val="50000"/>
                <a:alpha val="42000"/>
              </a:schemeClr>
            </a:glow>
            <a:outerShdw blurRad="190500" dist="228600" dir="2700000" algn="ctr">
              <a:srgbClr val="000000">
                <a:alpha val="30000"/>
              </a:srgbClr>
            </a:outerShdw>
          </a:effectLst>
          <a:scene3d>
            <a:camera prst="perspectiveFront"/>
            <a:lightRig rig="glow" dir="t">
              <a:rot lat="0" lon="0" rev="4800000"/>
            </a:lightRig>
          </a:scene3d>
          <a:sp3d prstMaterial="matte">
            <a:bevelT w="127000" h="279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Salaire</a:t>
            </a:r>
          </a:p>
        </p:txBody>
      </p:sp>
      <p:sp>
        <p:nvSpPr>
          <p:cNvPr id="20" name="Rectangle 19">
            <a:extLst>
              <a:ext uri="{FF2B5EF4-FFF2-40B4-BE49-F238E27FC236}">
                <a16:creationId xmlns:a16="http://schemas.microsoft.com/office/drawing/2014/main" id="{D7E4EDC4-7636-44F6-85DD-62B0B2AECCD8}"/>
              </a:ext>
            </a:extLst>
          </p:cNvPr>
          <p:cNvSpPr/>
          <p:nvPr/>
        </p:nvSpPr>
        <p:spPr>
          <a:xfrm>
            <a:off x="85725" y="0"/>
            <a:ext cx="12004675" cy="953326"/>
          </a:xfrm>
          <a:prstGeom prst="rect">
            <a:avLst/>
          </a:prstGeom>
          <a:blipFill dpi="0" rotWithShape="1">
            <a:blip r:embed="rId3">
              <a:lum bright="70000" contrast="-70000"/>
            </a:blip>
            <a:srcRect/>
            <a:tile tx="0" ty="0" sx="100000" sy="100000" flip="none" algn="tl"/>
          </a:blipFill>
          <a:ln w="212725"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0CD443F8-3CC0-4C3F-8640-EBE942C11F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6405" y="-164508"/>
            <a:ext cx="1184980" cy="1184980"/>
          </a:xfrm>
          <a:prstGeom prst="rect">
            <a:avLst/>
          </a:prstGeom>
        </p:spPr>
      </p:pic>
      <p:pic>
        <p:nvPicPr>
          <p:cNvPr id="24" name="Picture 23">
            <a:extLst>
              <a:ext uri="{FF2B5EF4-FFF2-40B4-BE49-F238E27FC236}">
                <a16:creationId xmlns:a16="http://schemas.microsoft.com/office/drawing/2014/main" id="{E1915A16-D14E-4E61-8640-53D5DA98D3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4301" y="-638635"/>
            <a:ext cx="2853314" cy="2853314"/>
          </a:xfrm>
          <a:prstGeom prst="rect">
            <a:avLst/>
          </a:prstGeom>
        </p:spPr>
      </p:pic>
      <p:pic>
        <p:nvPicPr>
          <p:cNvPr id="26" name="Picture 25">
            <a:extLst>
              <a:ext uri="{FF2B5EF4-FFF2-40B4-BE49-F238E27FC236}">
                <a16:creationId xmlns:a16="http://schemas.microsoft.com/office/drawing/2014/main" id="{6AAA83DD-9C8A-490A-96A1-C252F5341C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9865" y="-265529"/>
            <a:ext cx="1938924" cy="1938924"/>
          </a:xfrm>
          <a:prstGeom prst="rect">
            <a:avLst/>
          </a:prstGeom>
        </p:spPr>
      </p:pic>
      <p:pic>
        <p:nvPicPr>
          <p:cNvPr id="28" name="Picture 27">
            <a:extLst>
              <a:ext uri="{FF2B5EF4-FFF2-40B4-BE49-F238E27FC236}">
                <a16:creationId xmlns:a16="http://schemas.microsoft.com/office/drawing/2014/main" id="{374AD192-1A7C-446D-B67B-657961101F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601" y="28995"/>
            <a:ext cx="885059" cy="885059"/>
          </a:xfrm>
          <a:prstGeom prst="rect">
            <a:avLst/>
          </a:prstGeom>
        </p:spPr>
      </p:pic>
      <p:pic>
        <p:nvPicPr>
          <p:cNvPr id="30" name="Picture 29">
            <a:extLst>
              <a:ext uri="{FF2B5EF4-FFF2-40B4-BE49-F238E27FC236}">
                <a16:creationId xmlns:a16="http://schemas.microsoft.com/office/drawing/2014/main" id="{487C6DA7-C241-4338-9355-B6EF2EDFFA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1141" y="-265529"/>
            <a:ext cx="1938924" cy="1938924"/>
          </a:xfrm>
          <a:prstGeom prst="rect">
            <a:avLst/>
          </a:prstGeom>
        </p:spPr>
      </p:pic>
      <p:pic>
        <p:nvPicPr>
          <p:cNvPr id="32" name="Picture 31">
            <a:extLst>
              <a:ext uri="{FF2B5EF4-FFF2-40B4-BE49-F238E27FC236}">
                <a16:creationId xmlns:a16="http://schemas.microsoft.com/office/drawing/2014/main" id="{468CE6F0-5378-4571-8B4F-8A7B13243C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33877" y="28995"/>
            <a:ext cx="885059" cy="885059"/>
          </a:xfrm>
          <a:prstGeom prst="rect">
            <a:avLst/>
          </a:prstGeom>
        </p:spPr>
      </p:pic>
      <p:pic>
        <p:nvPicPr>
          <p:cNvPr id="34" name="Picture 33">
            <a:extLst>
              <a:ext uri="{FF2B5EF4-FFF2-40B4-BE49-F238E27FC236}">
                <a16:creationId xmlns:a16="http://schemas.microsoft.com/office/drawing/2014/main" id="{5C063DC6-2135-46C0-8FDE-01BD6584F6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32417" y="-265529"/>
            <a:ext cx="1938924" cy="1938924"/>
          </a:xfrm>
          <a:prstGeom prst="rect">
            <a:avLst/>
          </a:prstGeom>
        </p:spPr>
      </p:pic>
      <p:pic>
        <p:nvPicPr>
          <p:cNvPr id="36" name="Picture 35">
            <a:extLst>
              <a:ext uri="{FF2B5EF4-FFF2-40B4-BE49-F238E27FC236}">
                <a16:creationId xmlns:a16="http://schemas.microsoft.com/office/drawing/2014/main" id="{830A4ACC-8FCD-48BA-BAB5-B93E38E1D1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35153" y="28995"/>
            <a:ext cx="885059" cy="885059"/>
          </a:xfrm>
          <a:prstGeom prst="rect">
            <a:avLst/>
          </a:prstGeom>
        </p:spPr>
      </p:pic>
      <p:sp>
        <p:nvSpPr>
          <p:cNvPr id="6" name="Oval 5">
            <a:hlinkClick r:id="rId8" action="ppaction://hlinksldjump"/>
            <a:extLst>
              <a:ext uri="{FF2B5EF4-FFF2-40B4-BE49-F238E27FC236}">
                <a16:creationId xmlns:a16="http://schemas.microsoft.com/office/drawing/2014/main" id="{E212D74A-20DC-490E-A6BC-BFF507F2D51E}"/>
              </a:ext>
            </a:extLst>
          </p:cNvPr>
          <p:cNvSpPr/>
          <p:nvPr/>
        </p:nvSpPr>
        <p:spPr>
          <a:xfrm>
            <a:off x="148414" y="441234"/>
            <a:ext cx="2974049" cy="1264217"/>
          </a:xfrm>
          <a:prstGeom prst="ellipse">
            <a:avLst/>
          </a:prstGeom>
          <a:blipFill dpi="0" rotWithShape="1">
            <a:blip r:embed="rId9">
              <a:alphaModFix amt="96000"/>
            </a:blip>
            <a:srcRect/>
            <a:tile tx="0" ty="-38100" sx="100000" sy="100000" flip="none" algn="tl"/>
          </a:blipFill>
          <a:ln>
            <a:noFill/>
          </a:ln>
          <a:effectLst>
            <a:glow rad="622300">
              <a:srgbClr val="7030A0">
                <a:alpha val="27000"/>
              </a:srgbClr>
            </a:glow>
            <a:outerShdw blurRad="190500" dist="228600" dir="2700000" algn="ctr">
              <a:srgbClr val="000000">
                <a:alpha val="30000"/>
              </a:srgbClr>
            </a:outerShdw>
          </a:effectLst>
          <a:scene3d>
            <a:camera prst="perspectiveFront"/>
            <a:lightRig rig="glow" dir="t">
              <a:rot lat="0" lon="0" rev="4800000"/>
            </a:lightRig>
          </a:scene3d>
          <a:sp3d z="19050" extrusionH="209550" prstMaterial="matte">
            <a:bevelT w="127000" h="622300"/>
            <a:bevelB w="196850" h="190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Zone Administration</a:t>
            </a:r>
            <a:endParaRPr lang="en-US" sz="2400" dirty="0"/>
          </a:p>
        </p:txBody>
      </p:sp>
    </p:spTree>
    <p:extLst>
      <p:ext uri="{BB962C8B-B14F-4D97-AF65-F5344CB8AC3E}">
        <p14:creationId xmlns:p14="http://schemas.microsoft.com/office/powerpoint/2010/main" val="300526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00156 -0.18426 L -1.45833E-6 -3.7037E-7 " pathEditMode="relative" rAng="0" ptsTypes="AA">
                                      <p:cBhvr>
                                        <p:cTn id="6" dur="1000" fill="hold"/>
                                        <p:tgtEl>
                                          <p:spTgt spid="5"/>
                                        </p:tgtEl>
                                        <p:attrNameLst>
                                          <p:attrName>ppt_x</p:attrName>
                                          <p:attrName>ppt_y</p:attrName>
                                        </p:attrNameLst>
                                      </p:cBhvr>
                                      <p:rCtr x="-78" y="9213"/>
                                    </p:animMotion>
                                  </p:childTnLst>
                                </p:cTn>
                              </p:par>
                              <p:par>
                                <p:cTn id="7" presetID="42" presetClass="path" presetSubtype="0" accel="50000" decel="50000" fill="hold" grpId="0" nodeType="withEffect">
                                  <p:stCondLst>
                                    <p:cond delay="0"/>
                                  </p:stCondLst>
                                  <p:childTnLst>
                                    <p:animMotion origin="layout" path="M 0.00325 -0.38333 L 4.16667E-7 -7.40741E-7 " pathEditMode="relative" rAng="0" ptsTypes="AA">
                                      <p:cBhvr>
                                        <p:cTn id="8" dur="1000" fill="hold"/>
                                        <p:tgtEl>
                                          <p:spTgt spid="2"/>
                                        </p:tgtEl>
                                        <p:attrNameLst>
                                          <p:attrName>ppt_x</p:attrName>
                                          <p:attrName>ppt_y</p:attrName>
                                        </p:attrNameLst>
                                      </p:cBhvr>
                                      <p:rCtr x="-169" y="19167"/>
                                    </p:animMotion>
                                  </p:childTnLst>
                                </p:cTn>
                              </p:par>
                              <p:par>
                                <p:cTn id="9" presetID="42" presetClass="path" presetSubtype="0" accel="50000" decel="50000" fill="hold" grpId="0" nodeType="withEffect">
                                  <p:stCondLst>
                                    <p:cond delay="0"/>
                                  </p:stCondLst>
                                  <p:childTnLst>
                                    <p:animMotion origin="layout" path="M 0.01042 -0.80625 L -4.58333E-6 -4.81481E-6 " pathEditMode="relative" rAng="0" ptsTypes="AA">
                                      <p:cBhvr>
                                        <p:cTn id="10" dur="1000" fill="hold"/>
                                        <p:tgtEl>
                                          <p:spTgt spid="3"/>
                                        </p:tgtEl>
                                        <p:attrNameLst>
                                          <p:attrName>ppt_x</p:attrName>
                                          <p:attrName>ppt_y</p:attrName>
                                        </p:attrNameLst>
                                      </p:cBhvr>
                                      <p:rCtr x="-521" y="40301"/>
                                    </p:animMotion>
                                  </p:childTnLst>
                                </p:cTn>
                              </p:par>
                              <p:par>
                                <p:cTn id="11" presetID="42" presetClass="path" presetSubtype="0" accel="50000" decel="50000" fill="hold" grpId="0" nodeType="withEffect">
                                  <p:stCondLst>
                                    <p:cond delay="0"/>
                                  </p:stCondLst>
                                  <p:childTnLst>
                                    <p:animMotion origin="layout" path="M 0.00339 -0.60949 L -4.58333E-6 -2.59259E-6 " pathEditMode="relative" rAng="0" ptsTypes="AA">
                                      <p:cBhvr>
                                        <p:cTn id="12" dur="1000" fill="hold"/>
                                        <p:tgtEl>
                                          <p:spTgt spid="4"/>
                                        </p:tgtEl>
                                        <p:attrNameLst>
                                          <p:attrName>ppt_x</p:attrName>
                                          <p:attrName>ppt_y</p:attrName>
                                        </p:attrNameLst>
                                      </p:cBhvr>
                                      <p:rCtr x="-169" y="30463"/>
                                    </p:animMotion>
                                  </p:childTnLst>
                                </p:cTn>
                              </p:par>
                              <p:par>
                                <p:cTn id="13" presetID="42" presetClass="path" presetSubtype="0" accel="50000" decel="50000" fill="hold" grpId="0" nodeType="withEffect">
                                  <p:stCondLst>
                                    <p:cond delay="0"/>
                                  </p:stCondLst>
                                  <p:childTnLst>
                                    <p:animMotion origin="layout" path="M 0.00156 -0.18426 L -2.29167E-6 1.48148E-6 " pathEditMode="relative" rAng="0" ptsTypes="AA">
                                      <p:cBhvr>
                                        <p:cTn id="14" dur="1000" fill="hold"/>
                                        <p:tgtEl>
                                          <p:spTgt spid="7"/>
                                        </p:tgtEl>
                                        <p:attrNameLst>
                                          <p:attrName>ppt_x</p:attrName>
                                          <p:attrName>ppt_y</p:attrName>
                                        </p:attrNameLst>
                                      </p:cBhvr>
                                      <p:rCtr x="-78" y="9213"/>
                                    </p:animMotion>
                                  </p:childTnLst>
                                </p:cTn>
                              </p:par>
                              <p:par>
                                <p:cTn id="15" presetID="42" presetClass="path" presetSubtype="0" accel="50000" decel="50000" fill="hold" grpId="0" nodeType="withEffect">
                                  <p:stCondLst>
                                    <p:cond delay="0"/>
                                  </p:stCondLst>
                                  <p:childTnLst>
                                    <p:animMotion origin="layout" path="M 0.00156 -0.18426 L 3.33333E-6 3.33333E-6 " pathEditMode="relative" rAng="0" ptsTypes="AA">
                                      <p:cBhvr>
                                        <p:cTn id="16" dur="1000" fill="hold"/>
                                        <p:tgtEl>
                                          <p:spTgt spid="8"/>
                                        </p:tgtEl>
                                        <p:attrNameLst>
                                          <p:attrName>ppt_x</p:attrName>
                                          <p:attrName>ppt_y</p:attrName>
                                        </p:attrNameLst>
                                      </p:cBhvr>
                                      <p:rCtr x="-78" y="9213"/>
                                    </p:animMotion>
                                  </p:childTnLst>
                                </p:cTn>
                              </p:par>
                              <p:par>
                                <p:cTn id="17" presetID="42" presetClass="path" presetSubtype="0" accel="50000" decel="50000" fill="hold" grpId="0" nodeType="withEffect">
                                  <p:stCondLst>
                                    <p:cond delay="0"/>
                                  </p:stCondLst>
                                  <p:childTnLst>
                                    <p:animMotion origin="layout" path="M 0.00156 -0.18426 L 2.70833E-6 1.48148E-6 " pathEditMode="relative" rAng="0" ptsTypes="AA">
                                      <p:cBhvr>
                                        <p:cTn id="18" dur="1000" fill="hold"/>
                                        <p:tgtEl>
                                          <p:spTgt spid="9"/>
                                        </p:tgtEl>
                                        <p:attrNameLst>
                                          <p:attrName>ppt_x</p:attrName>
                                          <p:attrName>ppt_y</p:attrName>
                                        </p:attrNameLst>
                                      </p:cBhvr>
                                      <p:rCtr x="-78" y="9213"/>
                                    </p:animMotion>
                                  </p:childTnLst>
                                </p:cTn>
                              </p:par>
                              <p:par>
                                <p:cTn id="19" presetID="42" presetClass="path" presetSubtype="0" accel="50000" decel="50000" fill="hold" grpId="0" nodeType="withEffect">
                                  <p:stCondLst>
                                    <p:cond delay="0"/>
                                  </p:stCondLst>
                                  <p:childTnLst>
                                    <p:animMotion origin="layout" path="M 0.00325 -0.38333 L 2.70833E-6 -7.40741E-7 " pathEditMode="relative" rAng="0" ptsTypes="AA">
                                      <p:cBhvr>
                                        <p:cTn id="20" dur="1000" fill="hold"/>
                                        <p:tgtEl>
                                          <p:spTgt spid="10"/>
                                        </p:tgtEl>
                                        <p:attrNameLst>
                                          <p:attrName>ppt_x</p:attrName>
                                          <p:attrName>ppt_y</p:attrName>
                                        </p:attrNameLst>
                                      </p:cBhvr>
                                      <p:rCtr x="-169" y="19167"/>
                                    </p:animMotion>
                                  </p:childTnLst>
                                </p:cTn>
                              </p:par>
                              <p:par>
                                <p:cTn id="21" presetID="42" presetClass="path" presetSubtype="0" accel="50000" decel="50000" fill="hold" grpId="0" nodeType="withEffect">
                                  <p:stCondLst>
                                    <p:cond delay="0"/>
                                  </p:stCondLst>
                                  <p:childTnLst>
                                    <p:animMotion origin="layout" path="M 0.00325 -0.38333 L 3.75E-6 -1.11111E-6 " pathEditMode="relative" rAng="0" ptsTypes="AA">
                                      <p:cBhvr>
                                        <p:cTn id="22" dur="1000" fill="hold"/>
                                        <p:tgtEl>
                                          <p:spTgt spid="11"/>
                                        </p:tgtEl>
                                        <p:attrNameLst>
                                          <p:attrName>ppt_x</p:attrName>
                                          <p:attrName>ppt_y</p:attrName>
                                        </p:attrNameLst>
                                      </p:cBhvr>
                                      <p:rCtr x="-169" y="19167"/>
                                    </p:animMotion>
                                  </p:childTnLst>
                                </p:cTn>
                              </p:par>
                              <p:par>
                                <p:cTn id="23" presetID="42" presetClass="path" presetSubtype="0" accel="50000" decel="50000" fill="hold" grpId="0" nodeType="withEffect">
                                  <p:stCondLst>
                                    <p:cond delay="0"/>
                                  </p:stCondLst>
                                  <p:childTnLst>
                                    <p:animMotion origin="layout" path="M 0.00326 -0.38333 L 5E-6 -4.81481E-6 " pathEditMode="relative" rAng="0" ptsTypes="AA">
                                      <p:cBhvr>
                                        <p:cTn id="24" dur="1000" fill="hold"/>
                                        <p:tgtEl>
                                          <p:spTgt spid="12"/>
                                        </p:tgtEl>
                                        <p:attrNameLst>
                                          <p:attrName>ppt_x</p:attrName>
                                          <p:attrName>ppt_y</p:attrName>
                                        </p:attrNameLst>
                                      </p:cBhvr>
                                      <p:rCtr x="-169" y="19167"/>
                                    </p:animMotion>
                                  </p:childTnLst>
                                </p:cTn>
                              </p:par>
                              <p:par>
                                <p:cTn id="25" presetID="42" presetClass="path" presetSubtype="0" accel="50000" decel="50000" fill="hold" grpId="0" nodeType="withEffect">
                                  <p:stCondLst>
                                    <p:cond delay="0"/>
                                  </p:stCondLst>
                                  <p:childTnLst>
                                    <p:animMotion origin="layout" path="M 0.00338 -0.60949 L 2.70833E-6 -4.44444E-6 " pathEditMode="relative" rAng="0" ptsTypes="AA">
                                      <p:cBhvr>
                                        <p:cTn id="26" dur="1000" fill="hold"/>
                                        <p:tgtEl>
                                          <p:spTgt spid="13"/>
                                        </p:tgtEl>
                                        <p:attrNameLst>
                                          <p:attrName>ppt_x</p:attrName>
                                          <p:attrName>ppt_y</p:attrName>
                                        </p:attrNameLst>
                                      </p:cBhvr>
                                      <p:rCtr x="-169" y="30463"/>
                                    </p:animMotion>
                                  </p:childTnLst>
                                </p:cTn>
                              </p:par>
                              <p:par>
                                <p:cTn id="27" presetID="42" presetClass="path" presetSubtype="0" accel="50000" decel="50000" fill="hold" grpId="0" nodeType="withEffect">
                                  <p:stCondLst>
                                    <p:cond delay="0"/>
                                  </p:stCondLst>
                                  <p:childTnLst>
                                    <p:animMotion origin="layout" path="M 0.00338 -0.60949 L 3.75E-6 -2.59259E-6 " pathEditMode="relative" rAng="0" ptsTypes="AA">
                                      <p:cBhvr>
                                        <p:cTn id="28" dur="1000" fill="hold"/>
                                        <p:tgtEl>
                                          <p:spTgt spid="14"/>
                                        </p:tgtEl>
                                        <p:attrNameLst>
                                          <p:attrName>ppt_x</p:attrName>
                                          <p:attrName>ppt_y</p:attrName>
                                        </p:attrNameLst>
                                      </p:cBhvr>
                                      <p:rCtr x="-169" y="30463"/>
                                    </p:animMotion>
                                  </p:childTnLst>
                                </p:cTn>
                              </p:par>
                              <p:par>
                                <p:cTn id="29" presetID="42" presetClass="path" presetSubtype="0" accel="50000" decel="50000" fill="hold" grpId="0" nodeType="withEffect">
                                  <p:stCondLst>
                                    <p:cond delay="0"/>
                                  </p:stCondLst>
                                  <p:childTnLst>
                                    <p:animMotion origin="layout" path="M 0.01042 -0.80625 L -2.91667E-6 3.7037E-6 " pathEditMode="relative" rAng="0" ptsTypes="AA">
                                      <p:cBhvr>
                                        <p:cTn id="30" dur="1000" fill="hold"/>
                                        <p:tgtEl>
                                          <p:spTgt spid="15"/>
                                        </p:tgtEl>
                                        <p:attrNameLst>
                                          <p:attrName>ppt_x</p:attrName>
                                          <p:attrName>ppt_y</p:attrName>
                                        </p:attrNameLst>
                                      </p:cBhvr>
                                      <p:rCtr x="-521" y="40301"/>
                                    </p:animMotion>
                                  </p:childTnLst>
                                </p:cTn>
                              </p:par>
                              <p:par>
                                <p:cTn id="31" presetID="42" presetClass="path" presetSubtype="0" accel="50000" decel="50000" fill="hold" grpId="0" nodeType="withEffect">
                                  <p:stCondLst>
                                    <p:cond delay="0"/>
                                  </p:stCondLst>
                                  <p:childTnLst>
                                    <p:animMotion origin="layout" path="M 0.01042 -0.80625 L 1.04167E-6 1.11111E-6 " pathEditMode="relative" rAng="0" ptsTypes="AA">
                                      <p:cBhvr>
                                        <p:cTn id="32" dur="1000" fill="hold"/>
                                        <p:tgtEl>
                                          <p:spTgt spid="16"/>
                                        </p:tgtEl>
                                        <p:attrNameLst>
                                          <p:attrName>ppt_x</p:attrName>
                                          <p:attrName>ppt_y</p:attrName>
                                        </p:attrNameLst>
                                      </p:cBhvr>
                                      <p:rCtr x="-521" y="40301"/>
                                    </p:animMotion>
                                  </p:childTnLst>
                                </p:cTn>
                              </p:par>
                              <p:par>
                                <p:cTn id="33" presetID="42" presetClass="path" presetSubtype="0" accel="50000" decel="50000" fill="hold" grpId="0" nodeType="withEffect">
                                  <p:stCondLst>
                                    <p:cond delay="0"/>
                                  </p:stCondLst>
                                  <p:childTnLst>
                                    <p:animMotion origin="layout" path="M 0.00338 -0.60949 L 3.95833E-6 -4.44444E-6 " pathEditMode="relative" rAng="0" ptsTypes="AA">
                                      <p:cBhvr>
                                        <p:cTn id="34" dur="1000" fill="hold"/>
                                        <p:tgtEl>
                                          <p:spTgt spid="17"/>
                                        </p:tgtEl>
                                        <p:attrNameLst>
                                          <p:attrName>ppt_x</p:attrName>
                                          <p:attrName>ppt_y</p:attrName>
                                        </p:attrNameLst>
                                      </p:cBhvr>
                                      <p:rCtr x="-169" y="30463"/>
                                    </p:animMotion>
                                  </p:childTnLst>
                                </p:cTn>
                              </p:par>
                              <p:par>
                                <p:cTn id="35" presetID="42" presetClass="path" presetSubtype="0" accel="50000" decel="50000" fill="hold" grpId="0" nodeType="withEffect">
                                  <p:stCondLst>
                                    <p:cond delay="0"/>
                                  </p:stCondLst>
                                  <p:childTnLst>
                                    <p:animMotion origin="layout" path="M 0.01042 -0.80625 L -8.33333E-7 3.7037E-7 " pathEditMode="relative" rAng="0" ptsTypes="AA">
                                      <p:cBhvr>
                                        <p:cTn id="36" dur="1000" fill="hold"/>
                                        <p:tgtEl>
                                          <p:spTgt spid="18"/>
                                        </p:tgtEl>
                                        <p:attrNameLst>
                                          <p:attrName>ppt_x</p:attrName>
                                          <p:attrName>ppt_y</p:attrName>
                                        </p:attrNameLst>
                                      </p:cBhvr>
                                      <p:rCtr x="-521" y="403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439A4C-BFC6-4350-BAD4-A7523A2E9BA6}"/>
              </a:ext>
            </a:extLst>
          </p:cNvPr>
          <p:cNvSpPr txBox="1"/>
          <p:nvPr/>
        </p:nvSpPr>
        <p:spPr>
          <a:xfrm>
            <a:off x="17667" y="155559"/>
            <a:ext cx="4275438" cy="461665"/>
          </a:xfrm>
          <a:prstGeom prst="rect">
            <a:avLst/>
          </a:prstGeom>
          <a:solidFill>
            <a:schemeClr val="bg1">
              <a:lumMod val="65000"/>
            </a:schemeClr>
          </a:solidFill>
        </p:spPr>
        <p:txBody>
          <a:bodyPr wrap="square" rtlCol="0">
            <a:spAutoFit/>
          </a:bodyPr>
          <a:lstStyle/>
          <a:p>
            <a:pPr algn="ctr"/>
            <a:r>
              <a:rPr lang="en-US" sz="2400" b="1" dirty="0">
                <a:solidFill>
                  <a:schemeClr val="bg1"/>
                </a:solidFill>
              </a:rPr>
              <a:t>Manning</a:t>
            </a:r>
          </a:p>
        </p:txBody>
      </p:sp>
      <p:graphicFrame>
        <p:nvGraphicFramePr>
          <p:cNvPr id="8" name="Table 8">
            <a:extLst>
              <a:ext uri="{FF2B5EF4-FFF2-40B4-BE49-F238E27FC236}">
                <a16:creationId xmlns:a16="http://schemas.microsoft.com/office/drawing/2014/main" id="{8698EB27-10CB-4BC4-9582-754F07D44734}"/>
              </a:ext>
            </a:extLst>
          </p:cNvPr>
          <p:cNvGraphicFramePr>
            <a:graphicFrameLocks noGrp="1"/>
          </p:cNvGraphicFramePr>
          <p:nvPr>
            <p:extLst>
              <p:ext uri="{D42A27DB-BD31-4B8C-83A1-F6EECF244321}">
                <p14:modId xmlns:p14="http://schemas.microsoft.com/office/powerpoint/2010/main" val="2199738517"/>
              </p:ext>
            </p:extLst>
          </p:nvPr>
        </p:nvGraphicFramePr>
        <p:xfrm>
          <a:off x="174171" y="784015"/>
          <a:ext cx="11858172" cy="5693673"/>
        </p:xfrm>
        <a:graphic>
          <a:graphicData uri="http://schemas.openxmlformats.org/drawingml/2006/table">
            <a:tbl>
              <a:tblPr firstRow="1" bandRow="1">
                <a:tableStyleId>{5C22544A-7EE6-4342-B048-85BDC9FD1C3A}</a:tableStyleId>
              </a:tblPr>
              <a:tblGrid>
                <a:gridCol w="3437797">
                  <a:extLst>
                    <a:ext uri="{9D8B030D-6E8A-4147-A177-3AD203B41FA5}">
                      <a16:colId xmlns:a16="http://schemas.microsoft.com/office/drawing/2014/main" val="4165993002"/>
                    </a:ext>
                  </a:extLst>
                </a:gridCol>
                <a:gridCol w="2241180">
                  <a:extLst>
                    <a:ext uri="{9D8B030D-6E8A-4147-A177-3AD203B41FA5}">
                      <a16:colId xmlns:a16="http://schemas.microsoft.com/office/drawing/2014/main" val="64078091"/>
                    </a:ext>
                  </a:extLst>
                </a:gridCol>
                <a:gridCol w="2501101">
                  <a:extLst>
                    <a:ext uri="{9D8B030D-6E8A-4147-A177-3AD203B41FA5}">
                      <a16:colId xmlns:a16="http://schemas.microsoft.com/office/drawing/2014/main" val="2765463342"/>
                    </a:ext>
                  </a:extLst>
                </a:gridCol>
                <a:gridCol w="1853759">
                  <a:extLst>
                    <a:ext uri="{9D8B030D-6E8A-4147-A177-3AD203B41FA5}">
                      <a16:colId xmlns:a16="http://schemas.microsoft.com/office/drawing/2014/main" val="4084179734"/>
                    </a:ext>
                  </a:extLst>
                </a:gridCol>
                <a:gridCol w="1824335">
                  <a:extLst>
                    <a:ext uri="{9D8B030D-6E8A-4147-A177-3AD203B41FA5}">
                      <a16:colId xmlns:a16="http://schemas.microsoft.com/office/drawing/2014/main" val="267025267"/>
                    </a:ext>
                  </a:extLst>
                </a:gridCol>
              </a:tblGrid>
              <a:tr h="29966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Département</a:t>
                      </a:r>
                    </a:p>
                  </a:txBody>
                  <a:tcPr>
                    <a:solidFill>
                      <a:schemeClr val="accent4">
                        <a:lumMod val="75000"/>
                      </a:schemeClr>
                    </a:solidFill>
                  </a:tcPr>
                </a:tc>
                <a:tc>
                  <a:txBody>
                    <a:bodyPr/>
                    <a:lstStyle/>
                    <a:p>
                      <a:pPr algn="ctr"/>
                      <a:r>
                        <a:rPr lang="en-US" sz="1200" dirty="0"/>
                        <a:t> Résponsable</a:t>
                      </a:r>
                    </a:p>
                  </a:txBody>
                  <a:tcPr>
                    <a:solidFill>
                      <a:schemeClr val="accent4">
                        <a:lumMod val="75000"/>
                      </a:schemeClr>
                    </a:solidFill>
                  </a:tcPr>
                </a:tc>
                <a:tc>
                  <a:txBody>
                    <a:bodyPr/>
                    <a:lstStyle/>
                    <a:p>
                      <a:pPr algn="ctr"/>
                      <a:r>
                        <a:rPr lang="en-US" sz="1200" dirty="0"/>
                        <a:t>Assistant</a:t>
                      </a:r>
                    </a:p>
                  </a:txBody>
                  <a:tcPr>
                    <a:solidFill>
                      <a:schemeClr val="accent4">
                        <a:lumMod val="75000"/>
                      </a:schemeClr>
                    </a:solidFill>
                  </a:tcPr>
                </a:tc>
                <a:tc>
                  <a:txBody>
                    <a:bodyPr/>
                    <a:lstStyle/>
                    <a:p>
                      <a:pPr algn="ctr"/>
                      <a:r>
                        <a:rPr lang="en-US" sz="1200" dirty="0"/>
                        <a:t>Helper</a:t>
                      </a:r>
                    </a:p>
                  </a:txBody>
                  <a:tcPr>
                    <a:solidFill>
                      <a:schemeClr val="accent4">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Total  Département</a:t>
                      </a:r>
                    </a:p>
                  </a:txBody>
                  <a:tcPr>
                    <a:solidFill>
                      <a:schemeClr val="accent4">
                        <a:lumMod val="75000"/>
                      </a:schemeClr>
                    </a:solidFill>
                  </a:tcPr>
                </a:tc>
                <a:extLst>
                  <a:ext uri="{0D108BD9-81ED-4DB2-BD59-A6C34878D82A}">
                    <a16:rowId xmlns:a16="http://schemas.microsoft.com/office/drawing/2014/main" val="1978370531"/>
                  </a:ext>
                </a:extLst>
              </a:tr>
              <a:tr h="299667">
                <a:tc>
                  <a:txBody>
                    <a:bodyPr/>
                    <a:lstStyle/>
                    <a:p>
                      <a:pPr algn="ctr"/>
                      <a:r>
                        <a:rPr lang="en-US" sz="1200" dirty="0"/>
                        <a:t>Présentateur</a:t>
                      </a:r>
                    </a:p>
                  </a:txBody>
                  <a:tcPr>
                    <a:solidFill>
                      <a:schemeClr val="accent4">
                        <a:lumMod val="40000"/>
                        <a:lumOff val="60000"/>
                      </a:schemeClr>
                    </a:solidFill>
                  </a:tcPr>
                </a:tc>
                <a:tc>
                  <a:txBody>
                    <a:bodyPr/>
                    <a:lstStyle/>
                    <a:p>
                      <a:pPr algn="ctr"/>
                      <a:r>
                        <a:rPr lang="en-US" sz="1200" dirty="0"/>
                        <a:t>1</a:t>
                      </a:r>
                    </a:p>
                  </a:txBody>
                  <a:tcPr>
                    <a:solidFill>
                      <a:schemeClr val="accent4">
                        <a:lumMod val="40000"/>
                        <a:lumOff val="60000"/>
                      </a:schemeClr>
                    </a:solidFill>
                  </a:tcPr>
                </a:tc>
                <a:tc>
                  <a:txBody>
                    <a:bodyPr/>
                    <a:lstStyle/>
                    <a:p>
                      <a:pPr algn="ctr"/>
                      <a:r>
                        <a:rPr lang="en-US" sz="1200" dirty="0"/>
                        <a:t>1</a:t>
                      </a:r>
                    </a:p>
                  </a:txBody>
                  <a:tcPr>
                    <a:solidFill>
                      <a:schemeClr val="accent4">
                        <a:lumMod val="40000"/>
                        <a:lumOff val="60000"/>
                      </a:schemeClr>
                    </a:solidFill>
                  </a:tcPr>
                </a:tc>
                <a:tc>
                  <a:txBody>
                    <a:bodyPr/>
                    <a:lstStyle/>
                    <a:p>
                      <a:pPr algn="ctr"/>
                      <a:r>
                        <a:rPr lang="en-US" sz="1200" dirty="0"/>
                        <a:t>0</a:t>
                      </a:r>
                    </a:p>
                  </a:txBody>
                  <a:tcPr>
                    <a:solidFill>
                      <a:schemeClr val="accent4">
                        <a:lumMod val="40000"/>
                        <a:lumOff val="60000"/>
                      </a:schemeClr>
                    </a:solidFill>
                  </a:tcPr>
                </a:tc>
                <a:tc>
                  <a:txBody>
                    <a:bodyPr/>
                    <a:lstStyle/>
                    <a:p>
                      <a:pPr algn="ctr"/>
                      <a:r>
                        <a:rPr lang="en-US" sz="1200" b="0" dirty="0"/>
                        <a:t>2</a:t>
                      </a:r>
                    </a:p>
                  </a:txBody>
                  <a:tcPr>
                    <a:solidFill>
                      <a:schemeClr val="accent4">
                        <a:lumMod val="40000"/>
                        <a:lumOff val="60000"/>
                      </a:schemeClr>
                    </a:solidFill>
                  </a:tcPr>
                </a:tc>
                <a:extLst>
                  <a:ext uri="{0D108BD9-81ED-4DB2-BD59-A6C34878D82A}">
                    <a16:rowId xmlns:a16="http://schemas.microsoft.com/office/drawing/2014/main" val="4230843227"/>
                  </a:ext>
                </a:extLst>
              </a:tr>
              <a:tr h="299667">
                <a:tc>
                  <a:txBody>
                    <a:bodyPr/>
                    <a:lstStyle/>
                    <a:p>
                      <a:pPr algn="ctr"/>
                      <a:r>
                        <a:rPr lang="en-US" sz="1200" dirty="0"/>
                        <a:t>Coach - Yoga / Tai Chi</a:t>
                      </a:r>
                    </a:p>
                  </a:txBody>
                  <a:tcPr>
                    <a:solidFill>
                      <a:schemeClr val="accent4">
                        <a:lumMod val="40000"/>
                        <a:lumOff val="60000"/>
                      </a:schemeClr>
                    </a:solidFill>
                  </a:tcPr>
                </a:tc>
                <a:tc>
                  <a:txBody>
                    <a:bodyPr/>
                    <a:lstStyle/>
                    <a:p>
                      <a:pPr algn="ctr"/>
                      <a:r>
                        <a:rPr lang="en-US" sz="1200" dirty="0"/>
                        <a:t>2</a:t>
                      </a:r>
                    </a:p>
                  </a:txBody>
                  <a:tcPr>
                    <a:solidFill>
                      <a:schemeClr val="accent4">
                        <a:lumMod val="40000"/>
                        <a:lumOff val="60000"/>
                      </a:schemeClr>
                    </a:solidFill>
                  </a:tcPr>
                </a:tc>
                <a:tc>
                  <a:txBody>
                    <a:bodyPr/>
                    <a:lstStyle/>
                    <a:p>
                      <a:pPr algn="ctr"/>
                      <a:r>
                        <a:rPr lang="en-US" sz="1200" dirty="0"/>
                        <a:t>0</a:t>
                      </a:r>
                    </a:p>
                  </a:txBody>
                  <a:tcPr>
                    <a:solidFill>
                      <a:schemeClr val="accent4">
                        <a:lumMod val="40000"/>
                        <a:lumOff val="60000"/>
                      </a:schemeClr>
                    </a:solidFill>
                  </a:tcPr>
                </a:tc>
                <a:tc>
                  <a:txBody>
                    <a:bodyPr/>
                    <a:lstStyle/>
                    <a:p>
                      <a:pPr algn="ctr"/>
                      <a:r>
                        <a:rPr lang="en-US" sz="1200" dirty="0"/>
                        <a:t>0</a:t>
                      </a:r>
                    </a:p>
                  </a:txBody>
                  <a:tcPr>
                    <a:solidFill>
                      <a:schemeClr val="accent4">
                        <a:lumMod val="40000"/>
                        <a:lumOff val="60000"/>
                      </a:schemeClr>
                    </a:solidFill>
                  </a:tcPr>
                </a:tc>
                <a:tc>
                  <a:txBody>
                    <a:bodyPr/>
                    <a:lstStyle/>
                    <a:p>
                      <a:pPr algn="ctr"/>
                      <a:r>
                        <a:rPr lang="en-US" sz="1200" b="0" dirty="0"/>
                        <a:t>2</a:t>
                      </a:r>
                    </a:p>
                  </a:txBody>
                  <a:tcPr>
                    <a:solidFill>
                      <a:schemeClr val="accent4">
                        <a:lumMod val="40000"/>
                        <a:lumOff val="60000"/>
                      </a:schemeClr>
                    </a:solidFill>
                  </a:tcPr>
                </a:tc>
                <a:extLst>
                  <a:ext uri="{0D108BD9-81ED-4DB2-BD59-A6C34878D82A}">
                    <a16:rowId xmlns:a16="http://schemas.microsoft.com/office/drawing/2014/main" val="820247661"/>
                  </a:ext>
                </a:extLst>
              </a:tr>
              <a:tr h="299667">
                <a:tc>
                  <a:txBody>
                    <a:bodyPr/>
                    <a:lstStyle/>
                    <a:p>
                      <a:pPr algn="ctr"/>
                      <a:r>
                        <a:rPr lang="en-US" sz="1200" dirty="0"/>
                        <a:t>Décors</a:t>
                      </a:r>
                    </a:p>
                  </a:txBody>
                  <a:tcPr>
                    <a:solidFill>
                      <a:schemeClr val="accent4">
                        <a:lumMod val="40000"/>
                        <a:lumOff val="60000"/>
                      </a:schemeClr>
                    </a:solidFill>
                  </a:tcPr>
                </a:tc>
                <a:tc>
                  <a:txBody>
                    <a:bodyPr/>
                    <a:lstStyle/>
                    <a:p>
                      <a:pPr algn="ctr"/>
                      <a:r>
                        <a:rPr lang="en-US" sz="1200" dirty="0"/>
                        <a:t>1</a:t>
                      </a:r>
                    </a:p>
                  </a:txBody>
                  <a:tcPr>
                    <a:solidFill>
                      <a:schemeClr val="accent4">
                        <a:lumMod val="40000"/>
                        <a:lumOff val="60000"/>
                      </a:schemeClr>
                    </a:solidFill>
                  </a:tcPr>
                </a:tc>
                <a:tc>
                  <a:txBody>
                    <a:bodyPr/>
                    <a:lstStyle/>
                    <a:p>
                      <a:pPr algn="ctr"/>
                      <a:r>
                        <a:rPr lang="en-US" sz="1200" dirty="0"/>
                        <a:t>2</a:t>
                      </a:r>
                    </a:p>
                  </a:txBody>
                  <a:tcPr>
                    <a:solidFill>
                      <a:schemeClr val="accent4">
                        <a:lumMod val="40000"/>
                        <a:lumOff val="60000"/>
                      </a:schemeClr>
                    </a:solidFill>
                  </a:tcPr>
                </a:tc>
                <a:tc>
                  <a:txBody>
                    <a:bodyPr/>
                    <a:lstStyle/>
                    <a:p>
                      <a:pPr algn="ctr"/>
                      <a:r>
                        <a:rPr lang="en-US" sz="1200" b="0" dirty="0"/>
                        <a:t>1</a:t>
                      </a:r>
                    </a:p>
                  </a:txBody>
                  <a:tcPr>
                    <a:solidFill>
                      <a:schemeClr val="accent4">
                        <a:lumMod val="40000"/>
                        <a:lumOff val="60000"/>
                      </a:schemeClr>
                    </a:solidFill>
                  </a:tcPr>
                </a:tc>
                <a:tc>
                  <a:txBody>
                    <a:bodyPr/>
                    <a:lstStyle/>
                    <a:p>
                      <a:pPr algn="ctr"/>
                      <a:r>
                        <a:rPr lang="en-US" sz="1200" b="0" dirty="0"/>
                        <a:t>4</a:t>
                      </a:r>
                    </a:p>
                  </a:txBody>
                  <a:tcPr>
                    <a:solidFill>
                      <a:schemeClr val="accent4">
                        <a:lumMod val="40000"/>
                        <a:lumOff val="60000"/>
                      </a:schemeClr>
                    </a:solidFill>
                  </a:tcPr>
                </a:tc>
                <a:extLst>
                  <a:ext uri="{0D108BD9-81ED-4DB2-BD59-A6C34878D82A}">
                    <a16:rowId xmlns:a16="http://schemas.microsoft.com/office/drawing/2014/main" val="1189262629"/>
                  </a:ext>
                </a:extLst>
              </a:tr>
              <a:tr h="299667">
                <a:tc>
                  <a:txBody>
                    <a:bodyPr/>
                    <a:lstStyle/>
                    <a:p>
                      <a:pPr algn="ctr"/>
                      <a:r>
                        <a:rPr lang="en-US" sz="1200" dirty="0"/>
                        <a:t>Son et Lumiere</a:t>
                      </a:r>
                    </a:p>
                  </a:txBody>
                  <a:tcPr>
                    <a:solidFill>
                      <a:schemeClr val="accent4">
                        <a:lumMod val="40000"/>
                        <a:lumOff val="60000"/>
                      </a:schemeClr>
                    </a:solidFill>
                  </a:tcPr>
                </a:tc>
                <a:tc>
                  <a:txBody>
                    <a:bodyPr/>
                    <a:lstStyle/>
                    <a:p>
                      <a:pPr algn="ctr"/>
                      <a:r>
                        <a:rPr lang="en-US" sz="1200" dirty="0"/>
                        <a:t>2</a:t>
                      </a:r>
                    </a:p>
                  </a:txBody>
                  <a:tcPr>
                    <a:solidFill>
                      <a:schemeClr val="accent4">
                        <a:lumMod val="40000"/>
                        <a:lumOff val="60000"/>
                      </a:schemeClr>
                    </a:solidFill>
                  </a:tcPr>
                </a:tc>
                <a:tc>
                  <a:txBody>
                    <a:bodyPr/>
                    <a:lstStyle/>
                    <a:p>
                      <a:pPr algn="ctr"/>
                      <a:r>
                        <a:rPr lang="en-US" sz="1200" dirty="0"/>
                        <a:t>2</a:t>
                      </a:r>
                    </a:p>
                  </a:txBody>
                  <a:tcPr>
                    <a:solidFill>
                      <a:schemeClr val="accent4">
                        <a:lumMod val="40000"/>
                        <a:lumOff val="60000"/>
                      </a:schemeClr>
                    </a:solidFill>
                  </a:tcPr>
                </a:tc>
                <a:tc>
                  <a:txBody>
                    <a:bodyPr/>
                    <a:lstStyle/>
                    <a:p>
                      <a:pPr algn="ctr"/>
                      <a:r>
                        <a:rPr lang="en-US" sz="1200" b="0" dirty="0"/>
                        <a:t>0</a:t>
                      </a:r>
                    </a:p>
                  </a:txBody>
                  <a:tcPr>
                    <a:solidFill>
                      <a:schemeClr val="accent4">
                        <a:lumMod val="40000"/>
                        <a:lumOff val="60000"/>
                      </a:schemeClr>
                    </a:solidFill>
                  </a:tcPr>
                </a:tc>
                <a:tc>
                  <a:txBody>
                    <a:bodyPr/>
                    <a:lstStyle/>
                    <a:p>
                      <a:pPr algn="ctr"/>
                      <a:r>
                        <a:rPr lang="en-US" sz="1200" b="0" dirty="0"/>
                        <a:t>4</a:t>
                      </a:r>
                    </a:p>
                  </a:txBody>
                  <a:tcPr>
                    <a:solidFill>
                      <a:schemeClr val="accent4">
                        <a:lumMod val="40000"/>
                        <a:lumOff val="60000"/>
                      </a:schemeClr>
                    </a:solidFill>
                  </a:tcPr>
                </a:tc>
                <a:extLst>
                  <a:ext uri="{0D108BD9-81ED-4DB2-BD59-A6C34878D82A}">
                    <a16:rowId xmlns:a16="http://schemas.microsoft.com/office/drawing/2014/main" val="236787249"/>
                  </a:ext>
                </a:extLst>
              </a:tr>
              <a:tr h="299667">
                <a:tc>
                  <a:txBody>
                    <a:bodyPr/>
                    <a:lstStyle/>
                    <a:p>
                      <a:pPr algn="ctr"/>
                      <a:r>
                        <a:rPr lang="en-US" sz="1200" dirty="0"/>
                        <a:t>Camera</a:t>
                      </a:r>
                    </a:p>
                  </a:txBody>
                  <a:tcPr>
                    <a:solidFill>
                      <a:schemeClr val="accent4">
                        <a:lumMod val="40000"/>
                        <a:lumOff val="60000"/>
                      </a:schemeClr>
                    </a:solidFill>
                  </a:tcPr>
                </a:tc>
                <a:tc>
                  <a:txBody>
                    <a:bodyPr/>
                    <a:lstStyle/>
                    <a:p>
                      <a:pPr algn="ctr"/>
                      <a:r>
                        <a:rPr lang="en-US" sz="1200" dirty="0"/>
                        <a:t>1</a:t>
                      </a:r>
                    </a:p>
                  </a:txBody>
                  <a:tcPr>
                    <a:solidFill>
                      <a:schemeClr val="accent4">
                        <a:lumMod val="40000"/>
                        <a:lumOff val="60000"/>
                      </a:schemeClr>
                    </a:solidFill>
                  </a:tcPr>
                </a:tc>
                <a:tc>
                  <a:txBody>
                    <a:bodyPr/>
                    <a:lstStyle/>
                    <a:p>
                      <a:pPr algn="ctr"/>
                      <a:r>
                        <a:rPr lang="en-US" sz="1200" dirty="0"/>
                        <a:t>3</a:t>
                      </a:r>
                    </a:p>
                  </a:txBody>
                  <a:tcPr>
                    <a:solidFill>
                      <a:schemeClr val="accent4">
                        <a:lumMod val="40000"/>
                        <a:lumOff val="60000"/>
                      </a:schemeClr>
                    </a:solidFill>
                  </a:tcPr>
                </a:tc>
                <a:tc>
                  <a:txBody>
                    <a:bodyPr/>
                    <a:lstStyle/>
                    <a:p>
                      <a:pPr algn="ctr"/>
                      <a:r>
                        <a:rPr lang="en-US" sz="1200" b="0" dirty="0"/>
                        <a:t>1</a:t>
                      </a:r>
                    </a:p>
                  </a:txBody>
                  <a:tcPr>
                    <a:solidFill>
                      <a:schemeClr val="accent4">
                        <a:lumMod val="40000"/>
                        <a:lumOff val="60000"/>
                      </a:schemeClr>
                    </a:solidFill>
                  </a:tcPr>
                </a:tc>
                <a:tc>
                  <a:txBody>
                    <a:bodyPr/>
                    <a:lstStyle/>
                    <a:p>
                      <a:pPr algn="ctr"/>
                      <a:r>
                        <a:rPr lang="en-US" sz="1200" b="0" dirty="0"/>
                        <a:t>5</a:t>
                      </a:r>
                    </a:p>
                  </a:txBody>
                  <a:tcPr>
                    <a:solidFill>
                      <a:schemeClr val="accent4">
                        <a:lumMod val="40000"/>
                        <a:lumOff val="60000"/>
                      </a:schemeClr>
                    </a:solidFill>
                  </a:tcPr>
                </a:tc>
                <a:extLst>
                  <a:ext uri="{0D108BD9-81ED-4DB2-BD59-A6C34878D82A}">
                    <a16:rowId xmlns:a16="http://schemas.microsoft.com/office/drawing/2014/main" val="598235662"/>
                  </a:ext>
                </a:extLst>
              </a:tr>
              <a:tr h="299667">
                <a:tc>
                  <a:txBody>
                    <a:bodyPr/>
                    <a:lstStyle/>
                    <a:p>
                      <a:pPr algn="ctr"/>
                      <a:r>
                        <a:rPr lang="en-US" sz="1200" dirty="0"/>
                        <a:t>Monteurs Video</a:t>
                      </a:r>
                    </a:p>
                  </a:txBody>
                  <a:tcPr>
                    <a:solidFill>
                      <a:schemeClr val="accent4">
                        <a:lumMod val="40000"/>
                        <a:lumOff val="60000"/>
                      </a:schemeClr>
                    </a:solidFill>
                  </a:tcPr>
                </a:tc>
                <a:tc>
                  <a:txBody>
                    <a:bodyPr/>
                    <a:lstStyle/>
                    <a:p>
                      <a:pPr algn="ctr"/>
                      <a:r>
                        <a:rPr lang="en-US" sz="1200" dirty="0"/>
                        <a:t>1</a:t>
                      </a:r>
                    </a:p>
                  </a:txBody>
                  <a:tcPr>
                    <a:solidFill>
                      <a:schemeClr val="accent4">
                        <a:lumMod val="40000"/>
                        <a:lumOff val="60000"/>
                      </a:schemeClr>
                    </a:solidFill>
                  </a:tcPr>
                </a:tc>
                <a:tc>
                  <a:txBody>
                    <a:bodyPr/>
                    <a:lstStyle/>
                    <a:p>
                      <a:pPr algn="ctr"/>
                      <a:r>
                        <a:rPr lang="en-US" sz="1200" dirty="0"/>
                        <a:t>1</a:t>
                      </a:r>
                    </a:p>
                  </a:txBody>
                  <a:tcPr>
                    <a:solidFill>
                      <a:schemeClr val="accent4">
                        <a:lumMod val="40000"/>
                        <a:lumOff val="60000"/>
                      </a:schemeClr>
                    </a:solidFill>
                  </a:tcPr>
                </a:tc>
                <a:tc>
                  <a:txBody>
                    <a:bodyPr/>
                    <a:lstStyle/>
                    <a:p>
                      <a:pPr algn="ctr"/>
                      <a:r>
                        <a:rPr lang="en-US" sz="1200" dirty="0"/>
                        <a:t>0</a:t>
                      </a:r>
                    </a:p>
                  </a:txBody>
                  <a:tcPr>
                    <a:solidFill>
                      <a:schemeClr val="accent4">
                        <a:lumMod val="40000"/>
                        <a:lumOff val="60000"/>
                      </a:schemeClr>
                    </a:solidFill>
                  </a:tcPr>
                </a:tc>
                <a:tc>
                  <a:txBody>
                    <a:bodyPr/>
                    <a:lstStyle/>
                    <a:p>
                      <a:pPr algn="ctr"/>
                      <a:r>
                        <a:rPr lang="en-US" sz="1200" b="0" dirty="0"/>
                        <a:t>2</a:t>
                      </a:r>
                    </a:p>
                  </a:txBody>
                  <a:tcPr>
                    <a:solidFill>
                      <a:schemeClr val="accent4">
                        <a:lumMod val="40000"/>
                        <a:lumOff val="60000"/>
                      </a:schemeClr>
                    </a:solidFill>
                  </a:tcPr>
                </a:tc>
                <a:extLst>
                  <a:ext uri="{0D108BD9-81ED-4DB2-BD59-A6C34878D82A}">
                    <a16:rowId xmlns:a16="http://schemas.microsoft.com/office/drawing/2014/main" val="2208187318"/>
                  </a:ext>
                </a:extLst>
              </a:tr>
              <a:tr h="299667">
                <a:tc>
                  <a:txBody>
                    <a:bodyPr/>
                    <a:lstStyle/>
                    <a:p>
                      <a:pPr algn="ctr"/>
                      <a:r>
                        <a:rPr lang="en-US" sz="1200" dirty="0"/>
                        <a:t>Technicien Réalisateur</a:t>
                      </a:r>
                    </a:p>
                  </a:txBody>
                  <a:tcPr>
                    <a:solidFill>
                      <a:schemeClr val="accent4">
                        <a:lumMod val="40000"/>
                        <a:lumOff val="60000"/>
                      </a:schemeClr>
                    </a:solidFill>
                  </a:tcPr>
                </a:tc>
                <a:tc>
                  <a:txBody>
                    <a:bodyPr/>
                    <a:lstStyle/>
                    <a:p>
                      <a:pPr algn="ctr"/>
                      <a:r>
                        <a:rPr lang="en-US" sz="1200" dirty="0"/>
                        <a:t>1</a:t>
                      </a:r>
                    </a:p>
                  </a:txBody>
                  <a:tcPr>
                    <a:solidFill>
                      <a:schemeClr val="accent4">
                        <a:lumMod val="40000"/>
                        <a:lumOff val="60000"/>
                      </a:schemeClr>
                    </a:solidFill>
                  </a:tcPr>
                </a:tc>
                <a:tc>
                  <a:txBody>
                    <a:bodyPr/>
                    <a:lstStyle/>
                    <a:p>
                      <a:pPr algn="ctr"/>
                      <a:r>
                        <a:rPr lang="en-US" sz="1200" dirty="0"/>
                        <a:t>1</a:t>
                      </a:r>
                    </a:p>
                  </a:txBody>
                  <a:tcPr>
                    <a:solidFill>
                      <a:schemeClr val="accent4">
                        <a:lumMod val="40000"/>
                        <a:lumOff val="60000"/>
                      </a:schemeClr>
                    </a:solidFill>
                  </a:tcPr>
                </a:tc>
                <a:tc>
                  <a:txBody>
                    <a:bodyPr/>
                    <a:lstStyle/>
                    <a:p>
                      <a:pPr algn="ctr"/>
                      <a:r>
                        <a:rPr lang="en-US" sz="1200" b="0" dirty="0"/>
                        <a:t>0</a:t>
                      </a:r>
                    </a:p>
                  </a:txBody>
                  <a:tcPr>
                    <a:solidFill>
                      <a:schemeClr val="accent4">
                        <a:lumMod val="40000"/>
                        <a:lumOff val="60000"/>
                      </a:schemeClr>
                    </a:solidFill>
                  </a:tcPr>
                </a:tc>
                <a:tc>
                  <a:txBody>
                    <a:bodyPr/>
                    <a:lstStyle/>
                    <a:p>
                      <a:pPr algn="ctr"/>
                      <a:r>
                        <a:rPr lang="en-US" sz="1200" b="0" dirty="0"/>
                        <a:t>2</a:t>
                      </a:r>
                    </a:p>
                  </a:txBody>
                  <a:tcPr>
                    <a:solidFill>
                      <a:schemeClr val="accent4">
                        <a:lumMod val="40000"/>
                        <a:lumOff val="60000"/>
                      </a:schemeClr>
                    </a:solidFill>
                  </a:tcPr>
                </a:tc>
                <a:extLst>
                  <a:ext uri="{0D108BD9-81ED-4DB2-BD59-A6C34878D82A}">
                    <a16:rowId xmlns:a16="http://schemas.microsoft.com/office/drawing/2014/main" val="3597509165"/>
                  </a:ext>
                </a:extLst>
              </a:tr>
              <a:tr h="299667">
                <a:tc>
                  <a:txBody>
                    <a:bodyPr/>
                    <a:lstStyle/>
                    <a:p>
                      <a:pPr algn="ctr"/>
                      <a:r>
                        <a:rPr lang="en-US" sz="1200" dirty="0"/>
                        <a:t>Securité</a:t>
                      </a:r>
                    </a:p>
                  </a:txBody>
                  <a:tcPr>
                    <a:solidFill>
                      <a:schemeClr val="accent4">
                        <a:lumMod val="40000"/>
                        <a:lumOff val="60000"/>
                      </a:schemeClr>
                    </a:solidFill>
                  </a:tcPr>
                </a:tc>
                <a:tc>
                  <a:txBody>
                    <a:bodyPr/>
                    <a:lstStyle/>
                    <a:p>
                      <a:pPr algn="ctr"/>
                      <a:r>
                        <a:rPr lang="en-US" sz="1200" dirty="0"/>
                        <a:t>1</a:t>
                      </a:r>
                    </a:p>
                  </a:txBody>
                  <a:tcPr>
                    <a:solidFill>
                      <a:schemeClr val="accent4">
                        <a:lumMod val="40000"/>
                        <a:lumOff val="60000"/>
                      </a:schemeClr>
                    </a:solidFill>
                  </a:tcPr>
                </a:tc>
                <a:tc>
                  <a:txBody>
                    <a:bodyPr/>
                    <a:lstStyle/>
                    <a:p>
                      <a:pPr algn="ctr"/>
                      <a:r>
                        <a:rPr lang="en-US" sz="1200" dirty="0"/>
                        <a:t>1</a:t>
                      </a:r>
                    </a:p>
                  </a:txBody>
                  <a:tcPr>
                    <a:solidFill>
                      <a:schemeClr val="accent4">
                        <a:lumMod val="40000"/>
                        <a:lumOff val="60000"/>
                      </a:schemeClr>
                    </a:solidFill>
                  </a:tcPr>
                </a:tc>
                <a:tc>
                  <a:txBody>
                    <a:bodyPr/>
                    <a:lstStyle/>
                    <a:p>
                      <a:pPr algn="ctr"/>
                      <a:r>
                        <a:rPr lang="en-US" sz="1200" dirty="0"/>
                        <a:t>0</a:t>
                      </a:r>
                    </a:p>
                  </a:txBody>
                  <a:tcPr>
                    <a:solidFill>
                      <a:schemeClr val="accent4">
                        <a:lumMod val="40000"/>
                        <a:lumOff val="60000"/>
                      </a:schemeClr>
                    </a:solidFill>
                  </a:tcPr>
                </a:tc>
                <a:tc>
                  <a:txBody>
                    <a:bodyPr/>
                    <a:lstStyle/>
                    <a:p>
                      <a:pPr algn="ctr"/>
                      <a:r>
                        <a:rPr lang="en-US" sz="1200" b="0" dirty="0"/>
                        <a:t>2</a:t>
                      </a:r>
                    </a:p>
                  </a:txBody>
                  <a:tcPr>
                    <a:solidFill>
                      <a:schemeClr val="accent4">
                        <a:lumMod val="40000"/>
                        <a:lumOff val="60000"/>
                      </a:schemeClr>
                    </a:solidFill>
                  </a:tcPr>
                </a:tc>
                <a:extLst>
                  <a:ext uri="{0D108BD9-81ED-4DB2-BD59-A6C34878D82A}">
                    <a16:rowId xmlns:a16="http://schemas.microsoft.com/office/drawing/2014/main" val="393634833"/>
                  </a:ext>
                </a:extLst>
              </a:tr>
              <a:tr h="299667">
                <a:tc>
                  <a:txBody>
                    <a:bodyPr/>
                    <a:lstStyle/>
                    <a:p>
                      <a:pPr algn="ctr"/>
                      <a:r>
                        <a:rPr lang="en-US" sz="1200" dirty="0"/>
                        <a:t>Médical</a:t>
                      </a:r>
                    </a:p>
                  </a:txBody>
                  <a:tcPr>
                    <a:solidFill>
                      <a:schemeClr val="accent4">
                        <a:lumMod val="40000"/>
                        <a:lumOff val="60000"/>
                      </a:schemeClr>
                    </a:solidFill>
                  </a:tcPr>
                </a:tc>
                <a:tc>
                  <a:txBody>
                    <a:bodyPr/>
                    <a:lstStyle/>
                    <a:p>
                      <a:pPr algn="ctr"/>
                      <a:r>
                        <a:rPr lang="en-US" sz="1200" dirty="0"/>
                        <a:t>1</a:t>
                      </a:r>
                    </a:p>
                  </a:txBody>
                  <a:tcPr>
                    <a:solidFill>
                      <a:schemeClr val="accent4">
                        <a:lumMod val="40000"/>
                        <a:lumOff val="60000"/>
                      </a:schemeClr>
                    </a:solidFill>
                  </a:tcPr>
                </a:tc>
                <a:tc>
                  <a:txBody>
                    <a:bodyPr/>
                    <a:lstStyle/>
                    <a:p>
                      <a:pPr algn="ctr"/>
                      <a:r>
                        <a:rPr lang="en-US" sz="1200" dirty="0"/>
                        <a:t>1</a:t>
                      </a:r>
                    </a:p>
                  </a:txBody>
                  <a:tcPr>
                    <a:solidFill>
                      <a:schemeClr val="accent4">
                        <a:lumMod val="40000"/>
                        <a:lumOff val="60000"/>
                      </a:schemeClr>
                    </a:solidFill>
                  </a:tcPr>
                </a:tc>
                <a:tc>
                  <a:txBody>
                    <a:bodyPr/>
                    <a:lstStyle/>
                    <a:p>
                      <a:pPr algn="ctr"/>
                      <a:r>
                        <a:rPr lang="en-US" sz="1200" dirty="0"/>
                        <a:t>0</a:t>
                      </a:r>
                    </a:p>
                  </a:txBody>
                  <a:tcPr>
                    <a:solidFill>
                      <a:schemeClr val="accent4">
                        <a:lumMod val="40000"/>
                        <a:lumOff val="60000"/>
                      </a:schemeClr>
                    </a:solidFill>
                  </a:tcPr>
                </a:tc>
                <a:tc>
                  <a:txBody>
                    <a:bodyPr/>
                    <a:lstStyle/>
                    <a:p>
                      <a:pPr algn="ctr"/>
                      <a:r>
                        <a:rPr lang="en-US" sz="1200" b="0" dirty="0"/>
                        <a:t>2</a:t>
                      </a:r>
                    </a:p>
                  </a:txBody>
                  <a:tcPr>
                    <a:solidFill>
                      <a:schemeClr val="accent4">
                        <a:lumMod val="40000"/>
                        <a:lumOff val="60000"/>
                      </a:schemeClr>
                    </a:solidFill>
                  </a:tcPr>
                </a:tc>
                <a:extLst>
                  <a:ext uri="{0D108BD9-81ED-4DB2-BD59-A6C34878D82A}">
                    <a16:rowId xmlns:a16="http://schemas.microsoft.com/office/drawing/2014/main" val="2617041169"/>
                  </a:ext>
                </a:extLst>
              </a:tr>
              <a:tr h="299667">
                <a:tc>
                  <a:txBody>
                    <a:bodyPr/>
                    <a:lstStyle/>
                    <a:p>
                      <a:pPr algn="ctr"/>
                      <a:r>
                        <a:rPr lang="en-US" sz="1200" dirty="0"/>
                        <a:t>Logistic</a:t>
                      </a:r>
                    </a:p>
                  </a:txBody>
                  <a:tcPr>
                    <a:solidFill>
                      <a:schemeClr val="accent4">
                        <a:lumMod val="40000"/>
                        <a:lumOff val="60000"/>
                      </a:schemeClr>
                    </a:solidFill>
                  </a:tcPr>
                </a:tc>
                <a:tc>
                  <a:txBody>
                    <a:bodyPr/>
                    <a:lstStyle/>
                    <a:p>
                      <a:pPr algn="ctr"/>
                      <a:r>
                        <a:rPr lang="en-US" sz="1200" dirty="0"/>
                        <a:t>1</a:t>
                      </a:r>
                    </a:p>
                  </a:txBody>
                  <a:tcPr>
                    <a:solidFill>
                      <a:schemeClr val="accent4">
                        <a:lumMod val="40000"/>
                        <a:lumOff val="60000"/>
                      </a:schemeClr>
                    </a:solidFill>
                  </a:tcPr>
                </a:tc>
                <a:tc>
                  <a:txBody>
                    <a:bodyPr/>
                    <a:lstStyle/>
                    <a:p>
                      <a:pPr algn="ctr"/>
                      <a:r>
                        <a:rPr lang="en-US" sz="1200" dirty="0"/>
                        <a:t>1</a:t>
                      </a:r>
                    </a:p>
                  </a:txBody>
                  <a:tcPr>
                    <a:solidFill>
                      <a:schemeClr val="accent4">
                        <a:lumMod val="40000"/>
                        <a:lumOff val="60000"/>
                      </a:schemeClr>
                    </a:solidFill>
                  </a:tcPr>
                </a:tc>
                <a:tc>
                  <a:txBody>
                    <a:bodyPr/>
                    <a:lstStyle/>
                    <a:p>
                      <a:pPr algn="ctr"/>
                      <a:r>
                        <a:rPr lang="en-US" sz="1200" dirty="0"/>
                        <a:t>0</a:t>
                      </a:r>
                    </a:p>
                  </a:txBody>
                  <a:tcPr>
                    <a:solidFill>
                      <a:schemeClr val="accent4">
                        <a:lumMod val="40000"/>
                        <a:lumOff val="60000"/>
                      </a:schemeClr>
                    </a:solidFill>
                  </a:tcPr>
                </a:tc>
                <a:tc>
                  <a:txBody>
                    <a:bodyPr/>
                    <a:lstStyle/>
                    <a:p>
                      <a:pPr algn="ctr"/>
                      <a:r>
                        <a:rPr lang="en-US" sz="1200" b="0" dirty="0"/>
                        <a:t>2</a:t>
                      </a:r>
                    </a:p>
                  </a:txBody>
                  <a:tcPr>
                    <a:solidFill>
                      <a:schemeClr val="accent4">
                        <a:lumMod val="40000"/>
                        <a:lumOff val="60000"/>
                      </a:schemeClr>
                    </a:solidFill>
                  </a:tcPr>
                </a:tc>
                <a:extLst>
                  <a:ext uri="{0D108BD9-81ED-4DB2-BD59-A6C34878D82A}">
                    <a16:rowId xmlns:a16="http://schemas.microsoft.com/office/drawing/2014/main" val="4051205592"/>
                  </a:ext>
                </a:extLst>
              </a:tr>
              <a:tr h="299667">
                <a:tc>
                  <a:txBody>
                    <a:bodyPr/>
                    <a:lstStyle/>
                    <a:p>
                      <a:pPr algn="ctr"/>
                      <a:r>
                        <a:rPr lang="en-US" sz="1200" dirty="0"/>
                        <a:t>Transport</a:t>
                      </a:r>
                    </a:p>
                  </a:txBody>
                  <a:tcPr>
                    <a:solidFill>
                      <a:schemeClr val="accent4">
                        <a:lumMod val="40000"/>
                        <a:lumOff val="60000"/>
                      </a:schemeClr>
                    </a:solidFill>
                  </a:tcPr>
                </a:tc>
                <a:tc>
                  <a:txBody>
                    <a:bodyPr/>
                    <a:lstStyle/>
                    <a:p>
                      <a:pPr algn="ctr"/>
                      <a:r>
                        <a:rPr lang="en-US" sz="1200" dirty="0"/>
                        <a:t>1</a:t>
                      </a:r>
                    </a:p>
                  </a:txBody>
                  <a:tcPr>
                    <a:solidFill>
                      <a:schemeClr val="accent4">
                        <a:lumMod val="40000"/>
                        <a:lumOff val="60000"/>
                      </a:schemeClr>
                    </a:solidFill>
                  </a:tcPr>
                </a:tc>
                <a:tc>
                  <a:txBody>
                    <a:bodyPr/>
                    <a:lstStyle/>
                    <a:p>
                      <a:pPr algn="ctr"/>
                      <a:r>
                        <a:rPr lang="en-US" sz="1200" dirty="0"/>
                        <a:t>1</a:t>
                      </a:r>
                    </a:p>
                  </a:txBody>
                  <a:tcPr>
                    <a:solidFill>
                      <a:schemeClr val="accent4">
                        <a:lumMod val="40000"/>
                        <a:lumOff val="60000"/>
                      </a:schemeClr>
                    </a:solidFill>
                  </a:tcPr>
                </a:tc>
                <a:tc>
                  <a:txBody>
                    <a:bodyPr/>
                    <a:lstStyle/>
                    <a:p>
                      <a:pPr algn="ctr"/>
                      <a:r>
                        <a:rPr lang="en-US" sz="1200" dirty="0"/>
                        <a:t>0</a:t>
                      </a:r>
                    </a:p>
                  </a:txBody>
                  <a:tcPr>
                    <a:solidFill>
                      <a:schemeClr val="accent4">
                        <a:lumMod val="40000"/>
                        <a:lumOff val="60000"/>
                      </a:schemeClr>
                    </a:solidFill>
                  </a:tcPr>
                </a:tc>
                <a:tc>
                  <a:txBody>
                    <a:bodyPr/>
                    <a:lstStyle/>
                    <a:p>
                      <a:pPr algn="ctr"/>
                      <a:r>
                        <a:rPr lang="en-US" sz="1200" b="0" dirty="0"/>
                        <a:t>2</a:t>
                      </a:r>
                    </a:p>
                  </a:txBody>
                  <a:tcPr>
                    <a:solidFill>
                      <a:schemeClr val="accent4">
                        <a:lumMod val="40000"/>
                        <a:lumOff val="60000"/>
                      </a:schemeClr>
                    </a:solidFill>
                  </a:tcPr>
                </a:tc>
                <a:extLst>
                  <a:ext uri="{0D108BD9-81ED-4DB2-BD59-A6C34878D82A}">
                    <a16:rowId xmlns:a16="http://schemas.microsoft.com/office/drawing/2014/main" val="2761406206"/>
                  </a:ext>
                </a:extLst>
              </a:tr>
              <a:tr h="299667">
                <a:tc>
                  <a:txBody>
                    <a:bodyPr/>
                    <a:lstStyle/>
                    <a:p>
                      <a:pPr algn="ctr"/>
                      <a:r>
                        <a:rPr lang="en-US" sz="1200" dirty="0"/>
                        <a:t>Maintenance</a:t>
                      </a:r>
                    </a:p>
                  </a:txBody>
                  <a:tcPr>
                    <a:solidFill>
                      <a:schemeClr val="accent4">
                        <a:lumMod val="40000"/>
                        <a:lumOff val="60000"/>
                      </a:schemeClr>
                    </a:solidFill>
                  </a:tcPr>
                </a:tc>
                <a:tc>
                  <a:txBody>
                    <a:bodyPr/>
                    <a:lstStyle/>
                    <a:p>
                      <a:pPr algn="ctr"/>
                      <a:r>
                        <a:rPr lang="en-US" sz="1200" dirty="0"/>
                        <a:t>1</a:t>
                      </a:r>
                    </a:p>
                  </a:txBody>
                  <a:tcPr>
                    <a:solidFill>
                      <a:schemeClr val="accent4">
                        <a:lumMod val="40000"/>
                        <a:lumOff val="60000"/>
                      </a:schemeClr>
                    </a:solidFill>
                  </a:tcPr>
                </a:tc>
                <a:tc>
                  <a:txBody>
                    <a:bodyPr/>
                    <a:lstStyle/>
                    <a:p>
                      <a:pPr algn="ctr"/>
                      <a:r>
                        <a:rPr lang="en-US" sz="1200" dirty="0"/>
                        <a:t>2</a:t>
                      </a:r>
                    </a:p>
                  </a:txBody>
                  <a:tcPr>
                    <a:solidFill>
                      <a:schemeClr val="accent4">
                        <a:lumMod val="40000"/>
                        <a:lumOff val="60000"/>
                      </a:schemeClr>
                    </a:solidFill>
                  </a:tcPr>
                </a:tc>
                <a:tc>
                  <a:txBody>
                    <a:bodyPr/>
                    <a:lstStyle/>
                    <a:p>
                      <a:pPr algn="ctr"/>
                      <a:r>
                        <a:rPr lang="en-US" sz="1200" dirty="0"/>
                        <a:t>0</a:t>
                      </a:r>
                    </a:p>
                  </a:txBody>
                  <a:tcPr>
                    <a:solidFill>
                      <a:schemeClr val="accent4">
                        <a:lumMod val="40000"/>
                        <a:lumOff val="60000"/>
                      </a:schemeClr>
                    </a:solidFill>
                  </a:tcPr>
                </a:tc>
                <a:tc>
                  <a:txBody>
                    <a:bodyPr/>
                    <a:lstStyle/>
                    <a:p>
                      <a:pPr algn="ctr"/>
                      <a:r>
                        <a:rPr lang="en-US" sz="1200" b="0" dirty="0"/>
                        <a:t>3</a:t>
                      </a:r>
                    </a:p>
                  </a:txBody>
                  <a:tcPr>
                    <a:solidFill>
                      <a:schemeClr val="accent4">
                        <a:lumMod val="40000"/>
                        <a:lumOff val="60000"/>
                      </a:schemeClr>
                    </a:solidFill>
                  </a:tcPr>
                </a:tc>
                <a:extLst>
                  <a:ext uri="{0D108BD9-81ED-4DB2-BD59-A6C34878D82A}">
                    <a16:rowId xmlns:a16="http://schemas.microsoft.com/office/drawing/2014/main" val="2061549097"/>
                  </a:ext>
                </a:extLst>
              </a:tr>
              <a:tr h="299667">
                <a:tc>
                  <a:txBody>
                    <a:bodyPr/>
                    <a:lstStyle/>
                    <a:p>
                      <a:pPr algn="ctr"/>
                      <a:r>
                        <a:rPr lang="en-US" sz="1200" dirty="0"/>
                        <a:t>Cuisine</a:t>
                      </a:r>
                    </a:p>
                  </a:txBody>
                  <a:tcPr>
                    <a:solidFill>
                      <a:schemeClr val="accent4">
                        <a:lumMod val="40000"/>
                        <a:lumOff val="60000"/>
                      </a:schemeClr>
                    </a:solidFill>
                  </a:tcPr>
                </a:tc>
                <a:tc>
                  <a:txBody>
                    <a:bodyPr/>
                    <a:lstStyle/>
                    <a:p>
                      <a:pPr algn="ctr"/>
                      <a:r>
                        <a:rPr lang="en-US" sz="1200" dirty="0"/>
                        <a:t>1</a:t>
                      </a:r>
                    </a:p>
                  </a:txBody>
                  <a:tcPr>
                    <a:solidFill>
                      <a:schemeClr val="accent4">
                        <a:lumMod val="40000"/>
                        <a:lumOff val="60000"/>
                      </a:schemeClr>
                    </a:solidFill>
                  </a:tcPr>
                </a:tc>
                <a:tc>
                  <a:txBody>
                    <a:bodyPr/>
                    <a:lstStyle/>
                    <a:p>
                      <a:pPr algn="ctr"/>
                      <a:r>
                        <a:rPr lang="en-US" sz="1200" dirty="0"/>
                        <a:t>1</a:t>
                      </a:r>
                    </a:p>
                  </a:txBody>
                  <a:tcPr>
                    <a:solidFill>
                      <a:schemeClr val="accent4">
                        <a:lumMod val="40000"/>
                        <a:lumOff val="60000"/>
                      </a:schemeClr>
                    </a:solidFill>
                  </a:tcPr>
                </a:tc>
                <a:tc>
                  <a:txBody>
                    <a:bodyPr/>
                    <a:lstStyle/>
                    <a:p>
                      <a:pPr algn="ctr"/>
                      <a:r>
                        <a:rPr lang="en-US" sz="1200" dirty="0"/>
                        <a:t>1</a:t>
                      </a:r>
                    </a:p>
                  </a:txBody>
                  <a:tcPr>
                    <a:solidFill>
                      <a:schemeClr val="accent4">
                        <a:lumMod val="40000"/>
                        <a:lumOff val="60000"/>
                      </a:schemeClr>
                    </a:solidFill>
                  </a:tcPr>
                </a:tc>
                <a:tc>
                  <a:txBody>
                    <a:bodyPr/>
                    <a:lstStyle/>
                    <a:p>
                      <a:pPr algn="ctr"/>
                      <a:r>
                        <a:rPr lang="en-US" sz="1200" b="0" dirty="0"/>
                        <a:t>3</a:t>
                      </a:r>
                    </a:p>
                  </a:txBody>
                  <a:tcPr>
                    <a:solidFill>
                      <a:schemeClr val="accent4">
                        <a:lumMod val="40000"/>
                        <a:lumOff val="60000"/>
                      </a:schemeClr>
                    </a:solidFill>
                  </a:tcPr>
                </a:tc>
                <a:extLst>
                  <a:ext uri="{0D108BD9-81ED-4DB2-BD59-A6C34878D82A}">
                    <a16:rowId xmlns:a16="http://schemas.microsoft.com/office/drawing/2014/main" val="275978426"/>
                  </a:ext>
                </a:extLst>
              </a:tr>
              <a:tr h="299667">
                <a:tc>
                  <a:txBody>
                    <a:bodyPr/>
                    <a:lstStyle/>
                    <a:p>
                      <a:pPr algn="ctr"/>
                      <a:r>
                        <a:rPr lang="en-US" sz="1200" dirty="0"/>
                        <a:t>Finance</a:t>
                      </a:r>
                    </a:p>
                  </a:txBody>
                  <a:tcPr>
                    <a:solidFill>
                      <a:schemeClr val="accent4">
                        <a:lumMod val="40000"/>
                        <a:lumOff val="60000"/>
                      </a:schemeClr>
                    </a:solidFill>
                  </a:tcPr>
                </a:tc>
                <a:tc>
                  <a:txBody>
                    <a:bodyPr/>
                    <a:lstStyle/>
                    <a:p>
                      <a:pPr algn="ctr"/>
                      <a:r>
                        <a:rPr lang="en-US" sz="1200" dirty="0"/>
                        <a:t>1</a:t>
                      </a:r>
                    </a:p>
                  </a:txBody>
                  <a:tcPr>
                    <a:solidFill>
                      <a:schemeClr val="accent4">
                        <a:lumMod val="40000"/>
                        <a:lumOff val="60000"/>
                      </a:schemeClr>
                    </a:solidFill>
                  </a:tcPr>
                </a:tc>
                <a:tc>
                  <a:txBody>
                    <a:bodyPr/>
                    <a:lstStyle/>
                    <a:p>
                      <a:pPr algn="ctr"/>
                      <a:r>
                        <a:rPr lang="en-US" sz="1200" dirty="0"/>
                        <a:t>1</a:t>
                      </a:r>
                    </a:p>
                  </a:txBody>
                  <a:tcPr>
                    <a:solidFill>
                      <a:schemeClr val="accent4">
                        <a:lumMod val="40000"/>
                        <a:lumOff val="60000"/>
                      </a:schemeClr>
                    </a:solidFill>
                  </a:tcPr>
                </a:tc>
                <a:tc>
                  <a:txBody>
                    <a:bodyPr/>
                    <a:lstStyle/>
                    <a:p>
                      <a:pPr algn="ctr"/>
                      <a:r>
                        <a:rPr lang="en-US" sz="1200" dirty="0"/>
                        <a:t>0</a:t>
                      </a:r>
                    </a:p>
                  </a:txBody>
                  <a:tcPr>
                    <a:solidFill>
                      <a:schemeClr val="accent4">
                        <a:lumMod val="40000"/>
                        <a:lumOff val="60000"/>
                      </a:schemeClr>
                    </a:solidFill>
                  </a:tcPr>
                </a:tc>
                <a:tc>
                  <a:txBody>
                    <a:bodyPr/>
                    <a:lstStyle/>
                    <a:p>
                      <a:pPr algn="ctr"/>
                      <a:r>
                        <a:rPr lang="en-US" sz="1200" b="0" dirty="0"/>
                        <a:t>2</a:t>
                      </a:r>
                    </a:p>
                  </a:txBody>
                  <a:tcPr>
                    <a:solidFill>
                      <a:schemeClr val="accent4">
                        <a:lumMod val="40000"/>
                        <a:lumOff val="60000"/>
                      </a:schemeClr>
                    </a:solidFill>
                  </a:tcPr>
                </a:tc>
                <a:extLst>
                  <a:ext uri="{0D108BD9-81ED-4DB2-BD59-A6C34878D82A}">
                    <a16:rowId xmlns:a16="http://schemas.microsoft.com/office/drawing/2014/main" val="3581844582"/>
                  </a:ext>
                </a:extLst>
              </a:tr>
              <a:tr h="299667">
                <a:tc>
                  <a:txBody>
                    <a:bodyPr/>
                    <a:lstStyle/>
                    <a:p>
                      <a:pPr algn="ctr"/>
                      <a:r>
                        <a:rPr lang="en-US" sz="1200" dirty="0"/>
                        <a:t>Marketing</a:t>
                      </a:r>
                    </a:p>
                  </a:txBody>
                  <a:tcPr>
                    <a:solidFill>
                      <a:schemeClr val="accent4">
                        <a:lumMod val="40000"/>
                        <a:lumOff val="60000"/>
                      </a:schemeClr>
                    </a:solidFill>
                  </a:tcPr>
                </a:tc>
                <a:tc>
                  <a:txBody>
                    <a:bodyPr/>
                    <a:lstStyle/>
                    <a:p>
                      <a:pPr algn="ctr"/>
                      <a:r>
                        <a:rPr lang="en-US" sz="1200" dirty="0"/>
                        <a:t>1</a:t>
                      </a:r>
                    </a:p>
                  </a:txBody>
                  <a:tcPr>
                    <a:solidFill>
                      <a:schemeClr val="accent4">
                        <a:lumMod val="40000"/>
                        <a:lumOff val="60000"/>
                      </a:schemeClr>
                    </a:solidFill>
                  </a:tcPr>
                </a:tc>
                <a:tc>
                  <a:txBody>
                    <a:bodyPr/>
                    <a:lstStyle/>
                    <a:p>
                      <a:pPr algn="ctr"/>
                      <a:r>
                        <a:rPr lang="en-US" sz="1200" dirty="0"/>
                        <a:t>2</a:t>
                      </a:r>
                    </a:p>
                  </a:txBody>
                  <a:tcPr>
                    <a:solidFill>
                      <a:schemeClr val="accent4">
                        <a:lumMod val="40000"/>
                        <a:lumOff val="60000"/>
                      </a:schemeClr>
                    </a:solidFill>
                  </a:tcPr>
                </a:tc>
                <a:tc>
                  <a:txBody>
                    <a:bodyPr/>
                    <a:lstStyle/>
                    <a:p>
                      <a:pPr algn="ctr"/>
                      <a:r>
                        <a:rPr lang="en-US" sz="1200" b="0" dirty="0"/>
                        <a:t>0</a:t>
                      </a:r>
                    </a:p>
                  </a:txBody>
                  <a:tcPr>
                    <a:solidFill>
                      <a:schemeClr val="accent4">
                        <a:lumMod val="40000"/>
                        <a:lumOff val="60000"/>
                      </a:schemeClr>
                    </a:solidFill>
                  </a:tcPr>
                </a:tc>
                <a:tc>
                  <a:txBody>
                    <a:bodyPr/>
                    <a:lstStyle/>
                    <a:p>
                      <a:pPr algn="ctr"/>
                      <a:r>
                        <a:rPr lang="en-US" sz="1200" b="0" dirty="0"/>
                        <a:t>3</a:t>
                      </a:r>
                    </a:p>
                  </a:txBody>
                  <a:tcPr>
                    <a:solidFill>
                      <a:schemeClr val="accent4">
                        <a:lumMod val="40000"/>
                        <a:lumOff val="60000"/>
                      </a:schemeClr>
                    </a:solidFill>
                  </a:tcPr>
                </a:tc>
                <a:extLst>
                  <a:ext uri="{0D108BD9-81ED-4DB2-BD59-A6C34878D82A}">
                    <a16:rowId xmlns:a16="http://schemas.microsoft.com/office/drawing/2014/main" val="3147710390"/>
                  </a:ext>
                </a:extLst>
              </a:tr>
              <a:tr h="299667">
                <a:tc>
                  <a:txBody>
                    <a:bodyPr/>
                    <a:lstStyle/>
                    <a:p>
                      <a:pPr algn="ctr"/>
                      <a:r>
                        <a:rPr lang="en-US" sz="1200" dirty="0"/>
                        <a:t>Resource Humaine</a:t>
                      </a:r>
                    </a:p>
                  </a:txBody>
                  <a:tcPr>
                    <a:solidFill>
                      <a:schemeClr val="accent4">
                        <a:lumMod val="40000"/>
                        <a:lumOff val="60000"/>
                      </a:schemeClr>
                    </a:solidFill>
                  </a:tcPr>
                </a:tc>
                <a:tc>
                  <a:txBody>
                    <a:bodyPr/>
                    <a:lstStyle/>
                    <a:p>
                      <a:pPr algn="ctr"/>
                      <a:r>
                        <a:rPr lang="en-US" sz="1200" dirty="0"/>
                        <a:t>1</a:t>
                      </a:r>
                    </a:p>
                  </a:txBody>
                  <a:tcPr>
                    <a:solidFill>
                      <a:schemeClr val="accent4">
                        <a:lumMod val="40000"/>
                        <a:lumOff val="60000"/>
                      </a:schemeClr>
                    </a:solidFill>
                  </a:tcPr>
                </a:tc>
                <a:tc>
                  <a:txBody>
                    <a:bodyPr/>
                    <a:lstStyle/>
                    <a:p>
                      <a:pPr algn="ctr"/>
                      <a:r>
                        <a:rPr lang="en-US" sz="1200" dirty="0"/>
                        <a:t>1</a:t>
                      </a:r>
                    </a:p>
                  </a:txBody>
                  <a:tcPr>
                    <a:solidFill>
                      <a:schemeClr val="accent4">
                        <a:lumMod val="40000"/>
                        <a:lumOff val="60000"/>
                      </a:schemeClr>
                    </a:solidFill>
                  </a:tcPr>
                </a:tc>
                <a:tc>
                  <a:txBody>
                    <a:bodyPr/>
                    <a:lstStyle/>
                    <a:p>
                      <a:pPr algn="ctr"/>
                      <a:r>
                        <a:rPr lang="en-US" sz="1200" dirty="0"/>
                        <a:t>0</a:t>
                      </a:r>
                    </a:p>
                  </a:txBody>
                  <a:tcPr>
                    <a:solidFill>
                      <a:schemeClr val="accent4">
                        <a:lumMod val="40000"/>
                        <a:lumOff val="60000"/>
                      </a:schemeClr>
                    </a:solidFill>
                  </a:tcPr>
                </a:tc>
                <a:tc>
                  <a:txBody>
                    <a:bodyPr/>
                    <a:lstStyle/>
                    <a:p>
                      <a:pPr algn="ctr"/>
                      <a:r>
                        <a:rPr lang="en-US" sz="1200" b="0" dirty="0"/>
                        <a:t>2</a:t>
                      </a:r>
                    </a:p>
                  </a:txBody>
                  <a:tcPr>
                    <a:solidFill>
                      <a:schemeClr val="accent4">
                        <a:lumMod val="40000"/>
                        <a:lumOff val="60000"/>
                      </a:schemeClr>
                    </a:solidFill>
                  </a:tcPr>
                </a:tc>
                <a:extLst>
                  <a:ext uri="{0D108BD9-81ED-4DB2-BD59-A6C34878D82A}">
                    <a16:rowId xmlns:a16="http://schemas.microsoft.com/office/drawing/2014/main" val="2791086315"/>
                  </a:ext>
                </a:extLst>
              </a:tr>
              <a:tr h="299667">
                <a:tc>
                  <a:txBody>
                    <a:bodyPr/>
                    <a:lstStyle/>
                    <a:p>
                      <a:pPr algn="ctr"/>
                      <a:r>
                        <a:rPr lang="en-US" sz="1200" dirty="0"/>
                        <a:t>Assistant production</a:t>
                      </a:r>
                    </a:p>
                  </a:txBody>
                  <a:tcPr>
                    <a:solidFill>
                      <a:schemeClr val="accent4">
                        <a:lumMod val="40000"/>
                        <a:lumOff val="60000"/>
                      </a:schemeClr>
                    </a:solidFill>
                  </a:tcPr>
                </a:tc>
                <a:tc>
                  <a:txBody>
                    <a:bodyPr/>
                    <a:lstStyle/>
                    <a:p>
                      <a:pPr algn="ctr"/>
                      <a:r>
                        <a:rPr lang="en-US" sz="1200" dirty="0"/>
                        <a:t>1</a:t>
                      </a:r>
                    </a:p>
                  </a:txBody>
                  <a:tcPr>
                    <a:solidFill>
                      <a:schemeClr val="accent4">
                        <a:lumMod val="40000"/>
                        <a:lumOff val="60000"/>
                      </a:schemeClr>
                    </a:solidFill>
                  </a:tcPr>
                </a:tc>
                <a:tc>
                  <a:txBody>
                    <a:bodyPr/>
                    <a:lstStyle/>
                    <a:p>
                      <a:pPr algn="ctr"/>
                      <a:r>
                        <a:rPr lang="en-US" sz="1200" dirty="0"/>
                        <a:t>1</a:t>
                      </a:r>
                    </a:p>
                  </a:txBody>
                  <a:tcPr>
                    <a:solidFill>
                      <a:schemeClr val="accent4">
                        <a:lumMod val="40000"/>
                        <a:lumOff val="60000"/>
                      </a:schemeClr>
                    </a:solidFill>
                  </a:tcPr>
                </a:tc>
                <a:tc>
                  <a:txBody>
                    <a:bodyPr/>
                    <a:lstStyle/>
                    <a:p>
                      <a:pPr algn="ctr"/>
                      <a:r>
                        <a:rPr lang="en-US" sz="1200" dirty="0"/>
                        <a:t>0</a:t>
                      </a:r>
                    </a:p>
                  </a:txBody>
                  <a:tcPr>
                    <a:solidFill>
                      <a:schemeClr val="accent4">
                        <a:lumMod val="40000"/>
                        <a:lumOff val="60000"/>
                      </a:schemeClr>
                    </a:solidFill>
                  </a:tcPr>
                </a:tc>
                <a:tc>
                  <a:txBody>
                    <a:bodyPr/>
                    <a:lstStyle/>
                    <a:p>
                      <a:pPr algn="ctr"/>
                      <a:r>
                        <a:rPr lang="en-US" sz="1200" b="0" dirty="0"/>
                        <a:t>2</a:t>
                      </a:r>
                    </a:p>
                  </a:txBody>
                  <a:tcPr>
                    <a:solidFill>
                      <a:schemeClr val="accent4">
                        <a:lumMod val="40000"/>
                        <a:lumOff val="60000"/>
                      </a:schemeClr>
                    </a:solidFill>
                  </a:tcPr>
                </a:tc>
                <a:extLst>
                  <a:ext uri="{0D108BD9-81ED-4DB2-BD59-A6C34878D82A}">
                    <a16:rowId xmlns:a16="http://schemas.microsoft.com/office/drawing/2014/main" val="2536776544"/>
                  </a:ext>
                </a:extLst>
              </a:tr>
              <a:tr h="299667">
                <a:tc>
                  <a:txBody>
                    <a:bodyPr/>
                    <a:lstStyle/>
                    <a:p>
                      <a:pPr algn="ctr"/>
                      <a:r>
                        <a:rPr lang="en-US" sz="1200" b="1" dirty="0"/>
                        <a:t>Total Manning</a:t>
                      </a:r>
                    </a:p>
                  </a:txBody>
                  <a:tcPr>
                    <a:solidFill>
                      <a:schemeClr val="bg1">
                        <a:lumMod val="65000"/>
                      </a:schemeClr>
                    </a:solidFill>
                  </a:tcPr>
                </a:tc>
                <a:tc>
                  <a:txBody>
                    <a:bodyPr/>
                    <a:lstStyle/>
                    <a:p>
                      <a:pPr algn="ctr"/>
                      <a:r>
                        <a:rPr lang="en-US" sz="1200" b="1" dirty="0"/>
                        <a:t>18</a:t>
                      </a:r>
                    </a:p>
                  </a:txBody>
                  <a:tcPr>
                    <a:solidFill>
                      <a:schemeClr val="bg1">
                        <a:lumMod val="65000"/>
                      </a:schemeClr>
                    </a:solidFill>
                  </a:tcPr>
                </a:tc>
                <a:tc>
                  <a:txBody>
                    <a:bodyPr/>
                    <a:lstStyle/>
                    <a:p>
                      <a:pPr algn="ctr"/>
                      <a:r>
                        <a:rPr lang="en-US" sz="1200" b="1" dirty="0"/>
                        <a:t>21</a:t>
                      </a:r>
                    </a:p>
                  </a:txBody>
                  <a:tcPr>
                    <a:solidFill>
                      <a:schemeClr val="bg1">
                        <a:lumMod val="65000"/>
                      </a:schemeClr>
                    </a:solidFill>
                  </a:tcPr>
                </a:tc>
                <a:tc>
                  <a:txBody>
                    <a:bodyPr/>
                    <a:lstStyle/>
                    <a:p>
                      <a:pPr algn="ctr"/>
                      <a:r>
                        <a:rPr lang="en-US" sz="1200" b="1" dirty="0"/>
                        <a:t>3</a:t>
                      </a:r>
                    </a:p>
                  </a:txBody>
                  <a:tcPr>
                    <a:solidFill>
                      <a:schemeClr val="bg1">
                        <a:lumMod val="65000"/>
                      </a:schemeClr>
                    </a:solidFill>
                  </a:tcPr>
                </a:tc>
                <a:tc>
                  <a:txBody>
                    <a:bodyPr/>
                    <a:lstStyle/>
                    <a:p>
                      <a:pPr algn="ctr"/>
                      <a:r>
                        <a:rPr lang="en-US" sz="1200" b="1" dirty="0"/>
                        <a:t>44</a:t>
                      </a:r>
                    </a:p>
                  </a:txBody>
                  <a:tcPr>
                    <a:solidFill>
                      <a:schemeClr val="bg1">
                        <a:lumMod val="65000"/>
                      </a:schemeClr>
                    </a:solidFill>
                  </a:tcPr>
                </a:tc>
                <a:extLst>
                  <a:ext uri="{0D108BD9-81ED-4DB2-BD59-A6C34878D82A}">
                    <a16:rowId xmlns:a16="http://schemas.microsoft.com/office/drawing/2014/main" val="754752142"/>
                  </a:ext>
                </a:extLst>
              </a:tr>
            </a:tbl>
          </a:graphicData>
        </a:graphic>
      </p:graphicFrame>
    </p:spTree>
    <p:extLst>
      <p:ext uri="{BB962C8B-B14F-4D97-AF65-F5344CB8AC3E}">
        <p14:creationId xmlns:p14="http://schemas.microsoft.com/office/powerpoint/2010/main" val="370708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8698EB27-10CB-4BC4-9582-754F07D44734}"/>
              </a:ext>
            </a:extLst>
          </p:cNvPr>
          <p:cNvGraphicFramePr>
            <a:graphicFrameLocks noGrp="1"/>
          </p:cNvGraphicFramePr>
          <p:nvPr>
            <p:extLst>
              <p:ext uri="{D42A27DB-BD31-4B8C-83A1-F6EECF244321}">
                <p14:modId xmlns:p14="http://schemas.microsoft.com/office/powerpoint/2010/main" val="1615704762"/>
              </p:ext>
            </p:extLst>
          </p:nvPr>
        </p:nvGraphicFramePr>
        <p:xfrm>
          <a:off x="162232" y="91440"/>
          <a:ext cx="11901950" cy="6675120"/>
        </p:xfrm>
        <a:graphic>
          <a:graphicData uri="http://schemas.openxmlformats.org/drawingml/2006/table">
            <a:tbl>
              <a:tblPr firstRow="1" bandRow="1">
                <a:tableStyleId>{5C22544A-7EE6-4342-B048-85BDC9FD1C3A}</a:tableStyleId>
              </a:tblPr>
              <a:tblGrid>
                <a:gridCol w="1982173">
                  <a:extLst>
                    <a:ext uri="{9D8B030D-6E8A-4147-A177-3AD203B41FA5}">
                      <a16:colId xmlns:a16="http://schemas.microsoft.com/office/drawing/2014/main" val="4165993002"/>
                    </a:ext>
                  </a:extLst>
                </a:gridCol>
                <a:gridCol w="1321448">
                  <a:extLst>
                    <a:ext uri="{9D8B030D-6E8A-4147-A177-3AD203B41FA5}">
                      <a16:colId xmlns:a16="http://schemas.microsoft.com/office/drawing/2014/main" val="64078091"/>
                    </a:ext>
                  </a:extLst>
                </a:gridCol>
                <a:gridCol w="830141">
                  <a:extLst>
                    <a:ext uri="{9D8B030D-6E8A-4147-A177-3AD203B41FA5}">
                      <a16:colId xmlns:a16="http://schemas.microsoft.com/office/drawing/2014/main" val="2447600609"/>
                    </a:ext>
                  </a:extLst>
                </a:gridCol>
                <a:gridCol w="914848">
                  <a:extLst>
                    <a:ext uri="{9D8B030D-6E8A-4147-A177-3AD203B41FA5}">
                      <a16:colId xmlns:a16="http://schemas.microsoft.com/office/drawing/2014/main" val="2765463342"/>
                    </a:ext>
                  </a:extLst>
                </a:gridCol>
                <a:gridCol w="1287564">
                  <a:extLst>
                    <a:ext uri="{9D8B030D-6E8A-4147-A177-3AD203B41FA5}">
                      <a16:colId xmlns:a16="http://schemas.microsoft.com/office/drawing/2014/main" val="283485732"/>
                    </a:ext>
                  </a:extLst>
                </a:gridCol>
                <a:gridCol w="965675">
                  <a:extLst>
                    <a:ext uri="{9D8B030D-6E8A-4147-A177-3AD203B41FA5}">
                      <a16:colId xmlns:a16="http://schemas.microsoft.com/office/drawing/2014/main" val="4084179734"/>
                    </a:ext>
                  </a:extLst>
                </a:gridCol>
                <a:gridCol w="1524747">
                  <a:extLst>
                    <a:ext uri="{9D8B030D-6E8A-4147-A177-3AD203B41FA5}">
                      <a16:colId xmlns:a16="http://schemas.microsoft.com/office/drawing/2014/main" val="823544753"/>
                    </a:ext>
                  </a:extLst>
                </a:gridCol>
                <a:gridCol w="864025">
                  <a:extLst>
                    <a:ext uri="{9D8B030D-6E8A-4147-A177-3AD203B41FA5}">
                      <a16:colId xmlns:a16="http://schemas.microsoft.com/office/drawing/2014/main" val="51737273"/>
                    </a:ext>
                  </a:extLst>
                </a:gridCol>
                <a:gridCol w="2211329">
                  <a:extLst>
                    <a:ext uri="{9D8B030D-6E8A-4147-A177-3AD203B41FA5}">
                      <a16:colId xmlns:a16="http://schemas.microsoft.com/office/drawing/2014/main" val="1571096457"/>
                    </a:ext>
                  </a:extLst>
                </a:gridCol>
              </a:tblGrid>
              <a:tr h="3914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Department</a:t>
                      </a:r>
                    </a:p>
                  </a:txBody>
                  <a:tcPr>
                    <a:solidFill>
                      <a:schemeClr val="accent4">
                        <a:lumMod val="75000"/>
                      </a:schemeClr>
                    </a:solidFill>
                  </a:tcPr>
                </a:tc>
                <a:tc>
                  <a:txBody>
                    <a:bodyPr/>
                    <a:lstStyle/>
                    <a:p>
                      <a:pPr algn="ctr"/>
                      <a:r>
                        <a:rPr lang="en-US" sz="1200" dirty="0"/>
                        <a:t> Résponsable</a:t>
                      </a:r>
                    </a:p>
                  </a:txBody>
                  <a:tcPr>
                    <a:solidFill>
                      <a:srgbClr val="EBB099"/>
                    </a:solidFill>
                  </a:tcPr>
                </a:tc>
                <a:tc>
                  <a:txBody>
                    <a:bodyPr/>
                    <a:lstStyle/>
                    <a:p>
                      <a:pPr algn="ctr"/>
                      <a:r>
                        <a:rPr lang="en-US" sz="1200" dirty="0"/>
                        <a:t>Salaire/</a:t>
                      </a:r>
                    </a:p>
                    <a:p>
                      <a:pPr algn="ctr"/>
                      <a:r>
                        <a:rPr lang="en-US" sz="1200" dirty="0"/>
                        <a:t>jour</a:t>
                      </a:r>
                    </a:p>
                  </a:txBody>
                  <a:tcPr>
                    <a:solidFill>
                      <a:srgbClr val="EBB099"/>
                    </a:solidFill>
                  </a:tcPr>
                </a:tc>
                <a:tc>
                  <a:txBody>
                    <a:bodyPr/>
                    <a:lstStyle/>
                    <a:p>
                      <a:pPr algn="ctr"/>
                      <a:r>
                        <a:rPr lang="en-US" sz="1200" dirty="0"/>
                        <a:t>Assistant</a:t>
                      </a:r>
                    </a:p>
                  </a:txBody>
                  <a:tcPr>
                    <a:solidFill>
                      <a:schemeClr val="accent6">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Salaire/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jour</a:t>
                      </a:r>
                    </a:p>
                    <a:p>
                      <a:pPr algn="ctr"/>
                      <a:endParaRPr lang="en-US" sz="1200" dirty="0"/>
                    </a:p>
                  </a:txBody>
                  <a:tcPr>
                    <a:solidFill>
                      <a:schemeClr val="accent6">
                        <a:lumMod val="75000"/>
                      </a:schemeClr>
                    </a:solidFill>
                  </a:tcPr>
                </a:tc>
                <a:tc>
                  <a:txBody>
                    <a:bodyPr/>
                    <a:lstStyle/>
                    <a:p>
                      <a:pPr algn="ctr"/>
                      <a:r>
                        <a:rPr lang="en-US" sz="1200" dirty="0"/>
                        <a:t>Helper</a:t>
                      </a:r>
                    </a:p>
                  </a:txBody>
                  <a:tcPr>
                    <a:solidFill>
                      <a:schemeClr val="tx2">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Salaire/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jour</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a:solidFill>
                      <a:schemeClr val="tx2">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No.</a:t>
                      </a:r>
                    </a:p>
                  </a:txBody>
                  <a:tcPr>
                    <a:solidFill>
                      <a:schemeClr val="accent4">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Allocation/jour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200</a:t>
                      </a:r>
                    </a:p>
                  </a:txBody>
                  <a:tcPr>
                    <a:solidFill>
                      <a:schemeClr val="accent4">
                        <a:lumMod val="75000"/>
                      </a:schemeClr>
                    </a:solidFill>
                  </a:tcPr>
                </a:tc>
                <a:extLst>
                  <a:ext uri="{0D108BD9-81ED-4DB2-BD59-A6C34878D82A}">
                    <a16:rowId xmlns:a16="http://schemas.microsoft.com/office/drawing/2014/main" val="1978370531"/>
                  </a:ext>
                </a:extLst>
              </a:tr>
              <a:tr h="264688">
                <a:tc>
                  <a:txBody>
                    <a:bodyPr/>
                    <a:lstStyle/>
                    <a:p>
                      <a:pPr algn="ctr"/>
                      <a:r>
                        <a:rPr lang="en-US" sz="1200" dirty="0"/>
                        <a:t>Présentateur</a:t>
                      </a:r>
                    </a:p>
                  </a:txBody>
                  <a:tcPr>
                    <a:solidFill>
                      <a:schemeClr val="accent4">
                        <a:lumMod val="40000"/>
                        <a:lumOff val="60000"/>
                      </a:schemeClr>
                    </a:solidFill>
                  </a:tcPr>
                </a:tc>
                <a:tc>
                  <a:txBody>
                    <a:bodyPr/>
                    <a:lstStyle/>
                    <a:p>
                      <a:pPr algn="ctr"/>
                      <a:r>
                        <a:rPr lang="en-US" sz="1200" dirty="0"/>
                        <a:t>1</a:t>
                      </a:r>
                    </a:p>
                  </a:txBody>
                  <a:tcPr>
                    <a:solidFill>
                      <a:schemeClr val="accent4">
                        <a:lumMod val="40000"/>
                        <a:lumOff val="60000"/>
                      </a:schemeClr>
                    </a:solidFill>
                  </a:tcPr>
                </a:tc>
                <a:tc>
                  <a:txBody>
                    <a:bodyPr/>
                    <a:lstStyle/>
                    <a:p>
                      <a:pPr algn="ctr"/>
                      <a:r>
                        <a:rPr lang="en-US" sz="1200" dirty="0"/>
                        <a:t>700</a:t>
                      </a:r>
                    </a:p>
                  </a:txBody>
                  <a:tcPr>
                    <a:solidFill>
                      <a:schemeClr val="accent4">
                        <a:lumMod val="40000"/>
                        <a:lumOff val="60000"/>
                      </a:schemeClr>
                    </a:solidFill>
                  </a:tcPr>
                </a:tc>
                <a:tc>
                  <a:txBody>
                    <a:bodyPr/>
                    <a:lstStyle/>
                    <a:p>
                      <a:pPr algn="ctr"/>
                      <a:r>
                        <a:rPr lang="en-US" sz="1200" dirty="0"/>
                        <a:t>1</a:t>
                      </a:r>
                    </a:p>
                  </a:txBody>
                  <a:tcPr>
                    <a:solidFill>
                      <a:schemeClr val="accent4">
                        <a:lumMod val="40000"/>
                        <a:lumOff val="60000"/>
                      </a:schemeClr>
                    </a:solidFill>
                  </a:tcPr>
                </a:tc>
                <a:tc>
                  <a:txBody>
                    <a:bodyPr/>
                    <a:lstStyle/>
                    <a:p>
                      <a:pPr algn="ctr"/>
                      <a:r>
                        <a:rPr lang="en-US" sz="1200" b="0" dirty="0"/>
                        <a:t>500</a:t>
                      </a:r>
                    </a:p>
                  </a:txBody>
                  <a:tcPr>
                    <a:solidFill>
                      <a:schemeClr val="accent4">
                        <a:lumMod val="40000"/>
                        <a:lumOff val="60000"/>
                      </a:schemeClr>
                    </a:solidFill>
                  </a:tcPr>
                </a:tc>
                <a:tc>
                  <a:txBody>
                    <a:bodyPr/>
                    <a:lstStyle/>
                    <a:p>
                      <a:pPr algn="ctr"/>
                      <a:r>
                        <a:rPr lang="en-US" sz="1200" b="0" dirty="0"/>
                        <a:t>0</a:t>
                      </a:r>
                    </a:p>
                  </a:txBody>
                  <a:tcPr>
                    <a:solidFill>
                      <a:schemeClr val="accent4">
                        <a:lumMod val="40000"/>
                        <a:lumOff val="60000"/>
                      </a:schemeClr>
                    </a:solidFill>
                  </a:tcPr>
                </a:tc>
                <a:tc>
                  <a:txBody>
                    <a:bodyPr/>
                    <a:lstStyle/>
                    <a:p>
                      <a:pPr algn="ctr"/>
                      <a:r>
                        <a:rPr lang="en-US" sz="1200" b="0" dirty="0"/>
                        <a:t>0</a:t>
                      </a:r>
                    </a:p>
                  </a:txBody>
                  <a:tcPr>
                    <a:solidFill>
                      <a:schemeClr val="accent4">
                        <a:lumMod val="40000"/>
                        <a:lumOff val="60000"/>
                      </a:schemeClr>
                    </a:solidFill>
                  </a:tcPr>
                </a:tc>
                <a:tc>
                  <a:txBody>
                    <a:bodyPr/>
                    <a:lstStyle/>
                    <a:p>
                      <a:pPr algn="ctr"/>
                      <a:r>
                        <a:rPr lang="en-US" sz="1200" b="0" dirty="0"/>
                        <a:t>2</a:t>
                      </a:r>
                    </a:p>
                  </a:txBody>
                  <a:tcPr>
                    <a:solidFill>
                      <a:schemeClr val="accent4">
                        <a:lumMod val="40000"/>
                        <a:lumOff val="60000"/>
                      </a:schemeClr>
                    </a:solidFill>
                  </a:tcPr>
                </a:tc>
                <a:tc>
                  <a:txBody>
                    <a:bodyPr/>
                    <a:lstStyle/>
                    <a:p>
                      <a:pPr algn="ctr"/>
                      <a:r>
                        <a:rPr lang="en-US" sz="1200" b="0" dirty="0"/>
                        <a:t>400</a:t>
                      </a:r>
                    </a:p>
                  </a:txBody>
                  <a:tcPr>
                    <a:solidFill>
                      <a:schemeClr val="accent4">
                        <a:lumMod val="40000"/>
                        <a:lumOff val="60000"/>
                      </a:schemeClr>
                    </a:solidFill>
                  </a:tcPr>
                </a:tc>
                <a:extLst>
                  <a:ext uri="{0D108BD9-81ED-4DB2-BD59-A6C34878D82A}">
                    <a16:rowId xmlns:a16="http://schemas.microsoft.com/office/drawing/2014/main" val="1127538042"/>
                  </a:ext>
                </a:extLst>
              </a:tr>
              <a:tr h="264688">
                <a:tc>
                  <a:txBody>
                    <a:bodyPr/>
                    <a:lstStyle/>
                    <a:p>
                      <a:pPr algn="ctr"/>
                      <a:r>
                        <a:rPr lang="en-US" sz="1200" dirty="0"/>
                        <a:t>Coach - Yoga / Tai Chi</a:t>
                      </a:r>
                    </a:p>
                  </a:txBody>
                  <a:tcPr>
                    <a:solidFill>
                      <a:schemeClr val="accent4">
                        <a:lumMod val="40000"/>
                        <a:lumOff val="60000"/>
                      </a:schemeClr>
                    </a:solidFill>
                  </a:tcPr>
                </a:tc>
                <a:tc>
                  <a:txBody>
                    <a:bodyPr/>
                    <a:lstStyle/>
                    <a:p>
                      <a:pPr algn="ctr"/>
                      <a:r>
                        <a:rPr lang="en-US" sz="1200" dirty="0"/>
                        <a:t>2</a:t>
                      </a:r>
                    </a:p>
                  </a:txBody>
                  <a:tcPr>
                    <a:solidFill>
                      <a:schemeClr val="accent4">
                        <a:lumMod val="40000"/>
                        <a:lumOff val="60000"/>
                      </a:schemeClr>
                    </a:solidFill>
                  </a:tcPr>
                </a:tc>
                <a:tc>
                  <a:txBody>
                    <a:bodyPr/>
                    <a:lstStyle/>
                    <a:p>
                      <a:pPr algn="ctr"/>
                      <a:r>
                        <a:rPr lang="en-US" sz="1200" dirty="0"/>
                        <a:t>700x2</a:t>
                      </a:r>
                    </a:p>
                  </a:txBody>
                  <a:tcPr>
                    <a:solidFill>
                      <a:schemeClr val="accent4">
                        <a:lumMod val="40000"/>
                        <a:lumOff val="60000"/>
                      </a:schemeClr>
                    </a:solidFill>
                  </a:tcPr>
                </a:tc>
                <a:tc>
                  <a:txBody>
                    <a:bodyPr/>
                    <a:lstStyle/>
                    <a:p>
                      <a:pPr algn="ctr"/>
                      <a:r>
                        <a:rPr lang="en-US" sz="1200" dirty="0"/>
                        <a:t>0</a:t>
                      </a:r>
                    </a:p>
                  </a:txBody>
                  <a:tcPr>
                    <a:solidFill>
                      <a:schemeClr val="accent4">
                        <a:lumMod val="40000"/>
                        <a:lumOff val="60000"/>
                      </a:schemeClr>
                    </a:solidFill>
                  </a:tcPr>
                </a:tc>
                <a:tc>
                  <a:txBody>
                    <a:bodyPr/>
                    <a:lstStyle/>
                    <a:p>
                      <a:pPr algn="ctr"/>
                      <a:r>
                        <a:rPr lang="en-US" sz="1200" dirty="0"/>
                        <a:t>0</a:t>
                      </a:r>
                    </a:p>
                  </a:txBody>
                  <a:tcPr>
                    <a:solidFill>
                      <a:schemeClr val="accent4">
                        <a:lumMod val="40000"/>
                        <a:lumOff val="60000"/>
                      </a:schemeClr>
                    </a:solidFill>
                  </a:tcPr>
                </a:tc>
                <a:tc>
                  <a:txBody>
                    <a:bodyPr/>
                    <a:lstStyle/>
                    <a:p>
                      <a:pPr algn="ctr"/>
                      <a:r>
                        <a:rPr lang="en-US" sz="1200" dirty="0"/>
                        <a:t>0</a:t>
                      </a:r>
                    </a:p>
                  </a:txBody>
                  <a:tcPr>
                    <a:solidFill>
                      <a:schemeClr val="accent4">
                        <a:lumMod val="40000"/>
                        <a:lumOff val="60000"/>
                      </a:schemeClr>
                    </a:solidFill>
                  </a:tcPr>
                </a:tc>
                <a:tc>
                  <a:txBody>
                    <a:bodyPr/>
                    <a:lstStyle/>
                    <a:p>
                      <a:pPr algn="ctr"/>
                      <a:r>
                        <a:rPr lang="en-US" sz="1200" b="1" dirty="0"/>
                        <a:t>0</a:t>
                      </a:r>
                    </a:p>
                  </a:txBody>
                  <a:tcPr>
                    <a:solidFill>
                      <a:schemeClr val="accent4">
                        <a:lumMod val="40000"/>
                        <a:lumOff val="60000"/>
                      </a:schemeClr>
                    </a:solidFill>
                  </a:tcPr>
                </a:tc>
                <a:tc>
                  <a:txBody>
                    <a:bodyPr/>
                    <a:lstStyle/>
                    <a:p>
                      <a:pPr algn="ctr"/>
                      <a:r>
                        <a:rPr lang="en-US" sz="1200" b="1" dirty="0"/>
                        <a:t>2</a:t>
                      </a:r>
                    </a:p>
                  </a:txBody>
                  <a:tcPr>
                    <a:solidFill>
                      <a:schemeClr val="accent4">
                        <a:lumMod val="40000"/>
                        <a:lumOff val="60000"/>
                      </a:schemeClr>
                    </a:solidFill>
                  </a:tcPr>
                </a:tc>
                <a:tc>
                  <a:txBody>
                    <a:bodyPr/>
                    <a:lstStyle/>
                    <a:p>
                      <a:pPr algn="ctr"/>
                      <a:r>
                        <a:rPr lang="en-US" sz="1200" b="1" dirty="0"/>
                        <a:t>400</a:t>
                      </a:r>
                    </a:p>
                  </a:txBody>
                  <a:tcPr>
                    <a:solidFill>
                      <a:schemeClr val="accent4">
                        <a:lumMod val="40000"/>
                        <a:lumOff val="60000"/>
                      </a:schemeClr>
                    </a:solidFill>
                  </a:tcPr>
                </a:tc>
                <a:extLst>
                  <a:ext uri="{0D108BD9-81ED-4DB2-BD59-A6C34878D82A}">
                    <a16:rowId xmlns:a16="http://schemas.microsoft.com/office/drawing/2014/main" val="1400558749"/>
                  </a:ext>
                </a:extLst>
              </a:tr>
              <a:tr h="264688">
                <a:tc>
                  <a:txBody>
                    <a:bodyPr/>
                    <a:lstStyle/>
                    <a:p>
                      <a:pPr algn="ctr"/>
                      <a:r>
                        <a:rPr lang="en-US" sz="1200" dirty="0"/>
                        <a:t>Décors</a:t>
                      </a:r>
                    </a:p>
                  </a:txBody>
                  <a:tcPr>
                    <a:solidFill>
                      <a:schemeClr val="accent4">
                        <a:lumMod val="40000"/>
                        <a:lumOff val="60000"/>
                      </a:schemeClr>
                    </a:solidFill>
                  </a:tcPr>
                </a:tc>
                <a:tc>
                  <a:txBody>
                    <a:bodyPr/>
                    <a:lstStyle/>
                    <a:p>
                      <a:pPr algn="ctr"/>
                      <a:r>
                        <a:rPr lang="en-US" sz="1200" dirty="0"/>
                        <a:t>1</a:t>
                      </a:r>
                    </a:p>
                  </a:txBody>
                  <a:tcPr>
                    <a:solidFill>
                      <a:schemeClr val="accent4">
                        <a:lumMod val="40000"/>
                        <a:lumOff val="60000"/>
                      </a:schemeClr>
                    </a:solidFill>
                  </a:tcPr>
                </a:tc>
                <a:tc>
                  <a:txBody>
                    <a:bodyPr/>
                    <a:lstStyle/>
                    <a:p>
                      <a:pPr algn="ctr"/>
                      <a:r>
                        <a:rPr lang="en-US" sz="1200" dirty="0"/>
                        <a:t>700</a:t>
                      </a:r>
                    </a:p>
                  </a:txBody>
                  <a:tcPr>
                    <a:solidFill>
                      <a:schemeClr val="accent4">
                        <a:lumMod val="40000"/>
                        <a:lumOff val="60000"/>
                      </a:schemeClr>
                    </a:solidFill>
                  </a:tcPr>
                </a:tc>
                <a:tc>
                  <a:txBody>
                    <a:bodyPr/>
                    <a:lstStyle/>
                    <a:p>
                      <a:pPr algn="ctr"/>
                      <a:r>
                        <a:rPr lang="en-US" sz="1200" dirty="0"/>
                        <a:t>2</a:t>
                      </a:r>
                    </a:p>
                  </a:txBody>
                  <a:tcPr>
                    <a:solidFill>
                      <a:schemeClr val="accent4">
                        <a:lumMod val="40000"/>
                        <a:lumOff val="60000"/>
                      </a:schemeClr>
                    </a:solidFill>
                  </a:tcPr>
                </a:tc>
                <a:tc>
                  <a:txBody>
                    <a:bodyPr/>
                    <a:lstStyle/>
                    <a:p>
                      <a:pPr algn="ctr"/>
                      <a:r>
                        <a:rPr lang="en-US" sz="1200" b="0" dirty="0"/>
                        <a:t>500x2</a:t>
                      </a:r>
                    </a:p>
                  </a:txBody>
                  <a:tcPr>
                    <a:solidFill>
                      <a:schemeClr val="accent4">
                        <a:lumMod val="40000"/>
                        <a:lumOff val="60000"/>
                      </a:schemeClr>
                    </a:solidFill>
                  </a:tcPr>
                </a:tc>
                <a:tc>
                  <a:txBody>
                    <a:bodyPr/>
                    <a:lstStyle/>
                    <a:p>
                      <a:pPr algn="ctr"/>
                      <a:r>
                        <a:rPr lang="en-US" sz="1200" b="0" dirty="0"/>
                        <a:t>1</a:t>
                      </a:r>
                    </a:p>
                  </a:txBody>
                  <a:tcPr>
                    <a:solidFill>
                      <a:schemeClr val="accent4">
                        <a:lumMod val="40000"/>
                        <a:lumOff val="60000"/>
                      </a:schemeClr>
                    </a:solidFill>
                  </a:tcPr>
                </a:tc>
                <a:tc>
                  <a:txBody>
                    <a:bodyPr/>
                    <a:lstStyle/>
                    <a:p>
                      <a:pPr algn="ctr"/>
                      <a:r>
                        <a:rPr lang="en-US" sz="1200" b="0" dirty="0"/>
                        <a:t>400</a:t>
                      </a:r>
                    </a:p>
                  </a:txBody>
                  <a:tcPr>
                    <a:solidFill>
                      <a:schemeClr val="accent4">
                        <a:lumMod val="40000"/>
                        <a:lumOff val="60000"/>
                      </a:schemeClr>
                    </a:solidFill>
                  </a:tcPr>
                </a:tc>
                <a:tc>
                  <a:txBody>
                    <a:bodyPr/>
                    <a:lstStyle/>
                    <a:p>
                      <a:pPr algn="ctr"/>
                      <a:r>
                        <a:rPr lang="en-US" sz="1200" b="0" dirty="0"/>
                        <a:t>4</a:t>
                      </a:r>
                    </a:p>
                  </a:txBody>
                  <a:tcPr>
                    <a:solidFill>
                      <a:schemeClr val="accent4">
                        <a:lumMod val="40000"/>
                        <a:lumOff val="60000"/>
                      </a:schemeClr>
                    </a:solidFill>
                  </a:tcPr>
                </a:tc>
                <a:tc>
                  <a:txBody>
                    <a:bodyPr/>
                    <a:lstStyle/>
                    <a:p>
                      <a:pPr algn="ctr"/>
                      <a:r>
                        <a:rPr lang="en-US" sz="1200" b="0" dirty="0"/>
                        <a:t>800</a:t>
                      </a:r>
                    </a:p>
                  </a:txBody>
                  <a:tcPr>
                    <a:solidFill>
                      <a:schemeClr val="accent4">
                        <a:lumMod val="40000"/>
                        <a:lumOff val="60000"/>
                      </a:schemeClr>
                    </a:solidFill>
                  </a:tcPr>
                </a:tc>
                <a:extLst>
                  <a:ext uri="{0D108BD9-81ED-4DB2-BD59-A6C34878D82A}">
                    <a16:rowId xmlns:a16="http://schemas.microsoft.com/office/drawing/2014/main" val="2385217017"/>
                  </a:ext>
                </a:extLst>
              </a:tr>
              <a:tr h="264688">
                <a:tc>
                  <a:txBody>
                    <a:bodyPr/>
                    <a:lstStyle/>
                    <a:p>
                      <a:pPr algn="ctr"/>
                      <a:r>
                        <a:rPr lang="en-US" sz="1200" dirty="0"/>
                        <a:t>Son et Lumiere</a:t>
                      </a:r>
                    </a:p>
                  </a:txBody>
                  <a:tcPr>
                    <a:solidFill>
                      <a:schemeClr val="accent4">
                        <a:lumMod val="40000"/>
                        <a:lumOff val="60000"/>
                      </a:schemeClr>
                    </a:solidFill>
                  </a:tcPr>
                </a:tc>
                <a:tc>
                  <a:txBody>
                    <a:bodyPr/>
                    <a:lstStyle/>
                    <a:p>
                      <a:pPr algn="ctr"/>
                      <a:r>
                        <a:rPr lang="en-US" sz="1200" dirty="0"/>
                        <a:t>2</a:t>
                      </a:r>
                    </a:p>
                  </a:txBody>
                  <a:tcPr>
                    <a:solidFill>
                      <a:schemeClr val="accent4">
                        <a:lumMod val="40000"/>
                        <a:lumOff val="60000"/>
                      </a:schemeClr>
                    </a:solidFill>
                  </a:tcPr>
                </a:tc>
                <a:tc>
                  <a:txBody>
                    <a:bodyPr/>
                    <a:lstStyle/>
                    <a:p>
                      <a:pPr algn="ctr"/>
                      <a:r>
                        <a:rPr lang="en-US" sz="1200" dirty="0"/>
                        <a:t>700x2</a:t>
                      </a:r>
                    </a:p>
                  </a:txBody>
                  <a:tcPr>
                    <a:solidFill>
                      <a:schemeClr val="accent4">
                        <a:lumMod val="40000"/>
                        <a:lumOff val="60000"/>
                      </a:schemeClr>
                    </a:solidFill>
                  </a:tcPr>
                </a:tc>
                <a:tc>
                  <a:txBody>
                    <a:bodyPr/>
                    <a:lstStyle/>
                    <a:p>
                      <a:pPr algn="ctr"/>
                      <a:r>
                        <a:rPr lang="en-US" sz="1200" dirty="0"/>
                        <a:t>2</a:t>
                      </a:r>
                    </a:p>
                  </a:txBody>
                  <a:tcPr>
                    <a:solidFill>
                      <a:schemeClr val="accent4">
                        <a:lumMod val="40000"/>
                        <a:lumOff val="60000"/>
                      </a:schemeClr>
                    </a:solidFill>
                  </a:tcPr>
                </a:tc>
                <a:tc>
                  <a:txBody>
                    <a:bodyPr/>
                    <a:lstStyle/>
                    <a:p>
                      <a:pPr algn="ctr"/>
                      <a:r>
                        <a:rPr lang="en-US" sz="1200" b="0" dirty="0"/>
                        <a:t>500x2</a:t>
                      </a:r>
                    </a:p>
                  </a:txBody>
                  <a:tcPr>
                    <a:solidFill>
                      <a:schemeClr val="accent4">
                        <a:lumMod val="40000"/>
                        <a:lumOff val="60000"/>
                      </a:schemeClr>
                    </a:solidFill>
                  </a:tcPr>
                </a:tc>
                <a:tc>
                  <a:txBody>
                    <a:bodyPr/>
                    <a:lstStyle/>
                    <a:p>
                      <a:pPr algn="ctr"/>
                      <a:r>
                        <a:rPr lang="en-US" sz="1200" b="0" dirty="0"/>
                        <a:t>0</a:t>
                      </a:r>
                    </a:p>
                  </a:txBody>
                  <a:tcPr>
                    <a:solidFill>
                      <a:schemeClr val="accent4">
                        <a:lumMod val="40000"/>
                        <a:lumOff val="60000"/>
                      </a:schemeClr>
                    </a:solidFill>
                  </a:tcPr>
                </a:tc>
                <a:tc>
                  <a:txBody>
                    <a:bodyPr/>
                    <a:lstStyle/>
                    <a:p>
                      <a:pPr algn="ctr"/>
                      <a:r>
                        <a:rPr lang="en-US" sz="1200" b="0" dirty="0"/>
                        <a:t>0</a:t>
                      </a:r>
                    </a:p>
                  </a:txBody>
                  <a:tcPr>
                    <a:solidFill>
                      <a:schemeClr val="accent4">
                        <a:lumMod val="40000"/>
                        <a:lumOff val="60000"/>
                      </a:schemeClr>
                    </a:solidFill>
                  </a:tcPr>
                </a:tc>
                <a:tc>
                  <a:txBody>
                    <a:bodyPr/>
                    <a:lstStyle/>
                    <a:p>
                      <a:pPr algn="ctr"/>
                      <a:r>
                        <a:rPr lang="en-US" sz="1200" b="0" dirty="0"/>
                        <a:t>4</a:t>
                      </a:r>
                    </a:p>
                  </a:txBody>
                  <a:tcPr>
                    <a:solidFill>
                      <a:schemeClr val="accent4">
                        <a:lumMod val="40000"/>
                        <a:lumOff val="60000"/>
                      </a:schemeClr>
                    </a:solidFill>
                  </a:tcPr>
                </a:tc>
                <a:tc>
                  <a:txBody>
                    <a:bodyPr/>
                    <a:lstStyle/>
                    <a:p>
                      <a:pPr algn="ctr"/>
                      <a:r>
                        <a:rPr lang="en-US" sz="1200" b="0" dirty="0"/>
                        <a:t>800</a:t>
                      </a:r>
                    </a:p>
                  </a:txBody>
                  <a:tcPr>
                    <a:solidFill>
                      <a:schemeClr val="accent4">
                        <a:lumMod val="40000"/>
                        <a:lumOff val="60000"/>
                      </a:schemeClr>
                    </a:solidFill>
                  </a:tcPr>
                </a:tc>
                <a:extLst>
                  <a:ext uri="{0D108BD9-81ED-4DB2-BD59-A6C34878D82A}">
                    <a16:rowId xmlns:a16="http://schemas.microsoft.com/office/drawing/2014/main" val="432435866"/>
                  </a:ext>
                </a:extLst>
              </a:tr>
              <a:tr h="264688">
                <a:tc>
                  <a:txBody>
                    <a:bodyPr/>
                    <a:lstStyle/>
                    <a:p>
                      <a:pPr algn="ctr"/>
                      <a:r>
                        <a:rPr lang="en-US" sz="1200" dirty="0"/>
                        <a:t>Camera</a:t>
                      </a:r>
                    </a:p>
                  </a:txBody>
                  <a:tcPr>
                    <a:solidFill>
                      <a:schemeClr val="accent4">
                        <a:lumMod val="40000"/>
                        <a:lumOff val="60000"/>
                      </a:schemeClr>
                    </a:solidFill>
                  </a:tcPr>
                </a:tc>
                <a:tc>
                  <a:txBody>
                    <a:bodyPr/>
                    <a:lstStyle/>
                    <a:p>
                      <a:pPr algn="ctr"/>
                      <a:r>
                        <a:rPr lang="en-US" sz="1200" dirty="0"/>
                        <a:t>1</a:t>
                      </a:r>
                    </a:p>
                  </a:txBody>
                  <a:tcPr>
                    <a:solidFill>
                      <a:schemeClr val="accent4">
                        <a:lumMod val="40000"/>
                        <a:lumOff val="60000"/>
                      </a:schemeClr>
                    </a:solidFill>
                  </a:tcPr>
                </a:tc>
                <a:tc>
                  <a:txBody>
                    <a:bodyPr/>
                    <a:lstStyle/>
                    <a:p>
                      <a:pPr algn="ctr"/>
                      <a:r>
                        <a:rPr lang="en-US" sz="1200" dirty="0"/>
                        <a:t>700</a:t>
                      </a:r>
                    </a:p>
                  </a:txBody>
                  <a:tcPr>
                    <a:solidFill>
                      <a:schemeClr val="accent4">
                        <a:lumMod val="40000"/>
                        <a:lumOff val="60000"/>
                      </a:schemeClr>
                    </a:solidFill>
                  </a:tcPr>
                </a:tc>
                <a:tc>
                  <a:txBody>
                    <a:bodyPr/>
                    <a:lstStyle/>
                    <a:p>
                      <a:pPr algn="ctr"/>
                      <a:r>
                        <a:rPr lang="en-US" sz="1200" dirty="0"/>
                        <a:t>3</a:t>
                      </a:r>
                    </a:p>
                  </a:txBody>
                  <a:tcPr>
                    <a:solidFill>
                      <a:schemeClr val="accent4">
                        <a:lumMod val="40000"/>
                        <a:lumOff val="60000"/>
                      </a:schemeClr>
                    </a:solidFill>
                  </a:tcPr>
                </a:tc>
                <a:tc>
                  <a:txBody>
                    <a:bodyPr/>
                    <a:lstStyle/>
                    <a:p>
                      <a:pPr algn="ctr"/>
                      <a:r>
                        <a:rPr lang="en-US" sz="1200" b="0" dirty="0"/>
                        <a:t>500</a:t>
                      </a:r>
                    </a:p>
                  </a:txBody>
                  <a:tcPr>
                    <a:solidFill>
                      <a:schemeClr val="accent4">
                        <a:lumMod val="40000"/>
                        <a:lumOff val="60000"/>
                      </a:schemeClr>
                    </a:solidFill>
                  </a:tcPr>
                </a:tc>
                <a:tc>
                  <a:txBody>
                    <a:bodyPr/>
                    <a:lstStyle/>
                    <a:p>
                      <a:pPr algn="ctr"/>
                      <a:r>
                        <a:rPr lang="en-US" sz="1200" b="0" dirty="0"/>
                        <a:t>1</a:t>
                      </a:r>
                    </a:p>
                  </a:txBody>
                  <a:tcPr>
                    <a:solidFill>
                      <a:schemeClr val="accent4">
                        <a:lumMod val="40000"/>
                        <a:lumOff val="60000"/>
                      </a:schemeClr>
                    </a:solidFill>
                  </a:tcPr>
                </a:tc>
                <a:tc>
                  <a:txBody>
                    <a:bodyPr/>
                    <a:lstStyle/>
                    <a:p>
                      <a:pPr algn="ctr"/>
                      <a:r>
                        <a:rPr lang="en-US" sz="1200" b="0" dirty="0"/>
                        <a:t>400</a:t>
                      </a:r>
                    </a:p>
                  </a:txBody>
                  <a:tcPr>
                    <a:solidFill>
                      <a:schemeClr val="accent4">
                        <a:lumMod val="40000"/>
                        <a:lumOff val="60000"/>
                      </a:schemeClr>
                    </a:solidFill>
                  </a:tcPr>
                </a:tc>
                <a:tc>
                  <a:txBody>
                    <a:bodyPr/>
                    <a:lstStyle/>
                    <a:p>
                      <a:pPr algn="ctr"/>
                      <a:r>
                        <a:rPr lang="en-US" sz="1200" b="0" dirty="0"/>
                        <a:t>5</a:t>
                      </a:r>
                    </a:p>
                  </a:txBody>
                  <a:tcPr>
                    <a:solidFill>
                      <a:schemeClr val="accent4">
                        <a:lumMod val="40000"/>
                        <a:lumOff val="60000"/>
                      </a:schemeClr>
                    </a:solidFill>
                  </a:tcPr>
                </a:tc>
                <a:tc>
                  <a:txBody>
                    <a:bodyPr/>
                    <a:lstStyle/>
                    <a:p>
                      <a:pPr algn="ctr"/>
                      <a:r>
                        <a:rPr lang="en-US" sz="1200" b="0" dirty="0"/>
                        <a:t>1000</a:t>
                      </a:r>
                    </a:p>
                  </a:txBody>
                  <a:tcPr>
                    <a:solidFill>
                      <a:schemeClr val="accent4">
                        <a:lumMod val="40000"/>
                        <a:lumOff val="60000"/>
                      </a:schemeClr>
                    </a:solidFill>
                  </a:tcPr>
                </a:tc>
                <a:extLst>
                  <a:ext uri="{0D108BD9-81ED-4DB2-BD59-A6C34878D82A}">
                    <a16:rowId xmlns:a16="http://schemas.microsoft.com/office/drawing/2014/main" val="1714858359"/>
                  </a:ext>
                </a:extLst>
              </a:tr>
              <a:tr h="264688">
                <a:tc>
                  <a:txBody>
                    <a:bodyPr/>
                    <a:lstStyle/>
                    <a:p>
                      <a:pPr algn="ctr"/>
                      <a:r>
                        <a:rPr lang="en-US" sz="1200" dirty="0"/>
                        <a:t>Monteurs Video</a:t>
                      </a:r>
                    </a:p>
                  </a:txBody>
                  <a:tcPr>
                    <a:solidFill>
                      <a:schemeClr val="accent4">
                        <a:lumMod val="40000"/>
                        <a:lumOff val="60000"/>
                      </a:schemeClr>
                    </a:solidFill>
                  </a:tcPr>
                </a:tc>
                <a:tc>
                  <a:txBody>
                    <a:bodyPr/>
                    <a:lstStyle/>
                    <a:p>
                      <a:pPr algn="ctr"/>
                      <a:r>
                        <a:rPr lang="en-US" sz="1200" dirty="0"/>
                        <a:t>1</a:t>
                      </a:r>
                    </a:p>
                  </a:txBody>
                  <a:tcPr>
                    <a:solidFill>
                      <a:schemeClr val="accent4">
                        <a:lumMod val="40000"/>
                        <a:lumOff val="60000"/>
                      </a:schemeClr>
                    </a:solidFill>
                  </a:tcPr>
                </a:tc>
                <a:tc>
                  <a:txBody>
                    <a:bodyPr/>
                    <a:lstStyle/>
                    <a:p>
                      <a:pPr algn="ctr"/>
                      <a:r>
                        <a:rPr lang="en-US" sz="1200" dirty="0"/>
                        <a:t>700</a:t>
                      </a:r>
                    </a:p>
                  </a:txBody>
                  <a:tcPr>
                    <a:solidFill>
                      <a:schemeClr val="accent4">
                        <a:lumMod val="40000"/>
                        <a:lumOff val="60000"/>
                      </a:schemeClr>
                    </a:solidFill>
                  </a:tcPr>
                </a:tc>
                <a:tc>
                  <a:txBody>
                    <a:bodyPr/>
                    <a:lstStyle/>
                    <a:p>
                      <a:pPr algn="ctr"/>
                      <a:r>
                        <a:rPr lang="en-US" sz="1200" dirty="0"/>
                        <a:t>1</a:t>
                      </a:r>
                    </a:p>
                  </a:txBody>
                  <a:tcPr>
                    <a:solidFill>
                      <a:schemeClr val="accent4">
                        <a:lumMod val="40000"/>
                        <a:lumOff val="60000"/>
                      </a:schemeClr>
                    </a:solidFill>
                  </a:tcPr>
                </a:tc>
                <a:tc>
                  <a:txBody>
                    <a:bodyPr/>
                    <a:lstStyle/>
                    <a:p>
                      <a:pPr algn="ctr"/>
                      <a:r>
                        <a:rPr lang="en-US" sz="1200" dirty="0"/>
                        <a:t>500</a:t>
                      </a:r>
                    </a:p>
                  </a:txBody>
                  <a:tcPr>
                    <a:solidFill>
                      <a:schemeClr val="accent4">
                        <a:lumMod val="40000"/>
                        <a:lumOff val="60000"/>
                      </a:schemeClr>
                    </a:solidFill>
                  </a:tcPr>
                </a:tc>
                <a:tc>
                  <a:txBody>
                    <a:bodyPr/>
                    <a:lstStyle/>
                    <a:p>
                      <a:pPr algn="ctr"/>
                      <a:r>
                        <a:rPr lang="en-US" sz="1200" dirty="0"/>
                        <a:t>0</a:t>
                      </a:r>
                    </a:p>
                  </a:txBody>
                  <a:tcPr>
                    <a:solidFill>
                      <a:schemeClr val="accent4">
                        <a:lumMod val="40000"/>
                        <a:lumOff val="60000"/>
                      </a:schemeClr>
                    </a:solidFill>
                  </a:tcPr>
                </a:tc>
                <a:tc>
                  <a:txBody>
                    <a:bodyPr/>
                    <a:lstStyle/>
                    <a:p>
                      <a:pPr algn="ctr"/>
                      <a:r>
                        <a:rPr lang="en-US" sz="1200" b="0" dirty="0"/>
                        <a:t>0</a:t>
                      </a:r>
                    </a:p>
                  </a:txBody>
                  <a:tcPr>
                    <a:solidFill>
                      <a:schemeClr val="accent4">
                        <a:lumMod val="40000"/>
                        <a:lumOff val="60000"/>
                      </a:schemeClr>
                    </a:solidFill>
                  </a:tcPr>
                </a:tc>
                <a:tc>
                  <a:txBody>
                    <a:bodyPr/>
                    <a:lstStyle/>
                    <a:p>
                      <a:pPr algn="ctr"/>
                      <a:r>
                        <a:rPr lang="en-US" sz="1200" b="0" dirty="0"/>
                        <a:t>2</a:t>
                      </a:r>
                    </a:p>
                  </a:txBody>
                  <a:tcPr>
                    <a:solidFill>
                      <a:schemeClr val="accent4">
                        <a:lumMod val="40000"/>
                        <a:lumOff val="60000"/>
                      </a:schemeClr>
                    </a:solidFill>
                  </a:tcPr>
                </a:tc>
                <a:tc>
                  <a:txBody>
                    <a:bodyPr/>
                    <a:lstStyle/>
                    <a:p>
                      <a:pPr algn="ctr"/>
                      <a:r>
                        <a:rPr lang="en-US" sz="1200" b="0" dirty="0"/>
                        <a:t>400</a:t>
                      </a:r>
                    </a:p>
                  </a:txBody>
                  <a:tcPr>
                    <a:solidFill>
                      <a:schemeClr val="accent4">
                        <a:lumMod val="40000"/>
                        <a:lumOff val="60000"/>
                      </a:schemeClr>
                    </a:solidFill>
                  </a:tcPr>
                </a:tc>
                <a:extLst>
                  <a:ext uri="{0D108BD9-81ED-4DB2-BD59-A6C34878D82A}">
                    <a16:rowId xmlns:a16="http://schemas.microsoft.com/office/drawing/2014/main" val="2403219851"/>
                  </a:ext>
                </a:extLst>
              </a:tr>
              <a:tr h="264688">
                <a:tc>
                  <a:txBody>
                    <a:bodyPr/>
                    <a:lstStyle/>
                    <a:p>
                      <a:pPr algn="ctr"/>
                      <a:r>
                        <a:rPr lang="en-US" sz="1200" dirty="0"/>
                        <a:t>Technicien Réalisateur</a:t>
                      </a:r>
                    </a:p>
                  </a:txBody>
                  <a:tcPr>
                    <a:solidFill>
                      <a:schemeClr val="accent4">
                        <a:lumMod val="40000"/>
                        <a:lumOff val="60000"/>
                      </a:schemeClr>
                    </a:solidFill>
                  </a:tcPr>
                </a:tc>
                <a:tc>
                  <a:txBody>
                    <a:bodyPr/>
                    <a:lstStyle/>
                    <a:p>
                      <a:pPr algn="ctr"/>
                      <a:r>
                        <a:rPr lang="en-US" sz="1200" dirty="0"/>
                        <a:t>1</a:t>
                      </a:r>
                    </a:p>
                  </a:txBody>
                  <a:tcPr>
                    <a:solidFill>
                      <a:schemeClr val="accent4">
                        <a:lumMod val="40000"/>
                        <a:lumOff val="60000"/>
                      </a:schemeClr>
                    </a:solidFill>
                  </a:tcPr>
                </a:tc>
                <a:tc>
                  <a:txBody>
                    <a:bodyPr/>
                    <a:lstStyle/>
                    <a:p>
                      <a:pPr algn="ctr"/>
                      <a:r>
                        <a:rPr lang="en-US" sz="1200" dirty="0"/>
                        <a:t>700</a:t>
                      </a:r>
                    </a:p>
                  </a:txBody>
                  <a:tcPr>
                    <a:solidFill>
                      <a:schemeClr val="accent4">
                        <a:lumMod val="40000"/>
                        <a:lumOff val="60000"/>
                      </a:schemeClr>
                    </a:solidFill>
                  </a:tcPr>
                </a:tc>
                <a:tc>
                  <a:txBody>
                    <a:bodyPr/>
                    <a:lstStyle/>
                    <a:p>
                      <a:pPr algn="ctr"/>
                      <a:r>
                        <a:rPr lang="en-US" sz="1200" dirty="0"/>
                        <a:t>1</a:t>
                      </a:r>
                    </a:p>
                  </a:txBody>
                  <a:tcPr>
                    <a:solidFill>
                      <a:schemeClr val="accent4">
                        <a:lumMod val="40000"/>
                        <a:lumOff val="60000"/>
                      </a:schemeClr>
                    </a:solidFill>
                  </a:tcPr>
                </a:tc>
                <a:tc>
                  <a:txBody>
                    <a:bodyPr/>
                    <a:lstStyle/>
                    <a:p>
                      <a:pPr algn="ctr"/>
                      <a:r>
                        <a:rPr lang="en-US" sz="1200" b="0" dirty="0"/>
                        <a:t>500</a:t>
                      </a:r>
                    </a:p>
                  </a:txBody>
                  <a:tcPr>
                    <a:solidFill>
                      <a:schemeClr val="accent4">
                        <a:lumMod val="40000"/>
                        <a:lumOff val="60000"/>
                      </a:schemeClr>
                    </a:solidFill>
                  </a:tcPr>
                </a:tc>
                <a:tc>
                  <a:txBody>
                    <a:bodyPr/>
                    <a:lstStyle/>
                    <a:p>
                      <a:pPr algn="ctr"/>
                      <a:r>
                        <a:rPr lang="en-US" sz="1200" b="0" dirty="0"/>
                        <a:t>0</a:t>
                      </a:r>
                    </a:p>
                  </a:txBody>
                  <a:tcPr>
                    <a:solidFill>
                      <a:schemeClr val="accent4">
                        <a:lumMod val="40000"/>
                        <a:lumOff val="60000"/>
                      </a:schemeClr>
                    </a:solidFill>
                  </a:tcPr>
                </a:tc>
                <a:tc>
                  <a:txBody>
                    <a:bodyPr/>
                    <a:lstStyle/>
                    <a:p>
                      <a:pPr algn="ctr"/>
                      <a:r>
                        <a:rPr lang="en-US" sz="1200" b="0" dirty="0"/>
                        <a:t>0</a:t>
                      </a:r>
                    </a:p>
                  </a:txBody>
                  <a:tcPr>
                    <a:solidFill>
                      <a:schemeClr val="accent4">
                        <a:lumMod val="40000"/>
                        <a:lumOff val="60000"/>
                      </a:schemeClr>
                    </a:solidFill>
                  </a:tcPr>
                </a:tc>
                <a:tc>
                  <a:txBody>
                    <a:bodyPr/>
                    <a:lstStyle/>
                    <a:p>
                      <a:pPr algn="ctr"/>
                      <a:r>
                        <a:rPr lang="en-US" sz="1200" b="0" dirty="0"/>
                        <a:t>2</a:t>
                      </a:r>
                    </a:p>
                  </a:txBody>
                  <a:tcPr>
                    <a:solidFill>
                      <a:schemeClr val="accent4">
                        <a:lumMod val="40000"/>
                        <a:lumOff val="60000"/>
                      </a:schemeClr>
                    </a:solidFill>
                  </a:tcPr>
                </a:tc>
                <a:tc>
                  <a:txBody>
                    <a:bodyPr/>
                    <a:lstStyle/>
                    <a:p>
                      <a:pPr algn="ctr"/>
                      <a:r>
                        <a:rPr lang="en-US" sz="1200" b="0" dirty="0"/>
                        <a:t>400</a:t>
                      </a:r>
                    </a:p>
                  </a:txBody>
                  <a:tcPr>
                    <a:solidFill>
                      <a:schemeClr val="accent4">
                        <a:lumMod val="40000"/>
                        <a:lumOff val="60000"/>
                      </a:schemeClr>
                    </a:solidFill>
                  </a:tcPr>
                </a:tc>
                <a:extLst>
                  <a:ext uri="{0D108BD9-81ED-4DB2-BD59-A6C34878D82A}">
                    <a16:rowId xmlns:a16="http://schemas.microsoft.com/office/drawing/2014/main" val="2702138211"/>
                  </a:ext>
                </a:extLst>
              </a:tr>
              <a:tr h="264688">
                <a:tc>
                  <a:txBody>
                    <a:bodyPr/>
                    <a:lstStyle/>
                    <a:p>
                      <a:pPr algn="ctr"/>
                      <a:r>
                        <a:rPr lang="en-US" sz="1200" dirty="0"/>
                        <a:t>Securité</a:t>
                      </a:r>
                    </a:p>
                  </a:txBody>
                  <a:tcPr>
                    <a:solidFill>
                      <a:schemeClr val="accent4">
                        <a:lumMod val="40000"/>
                        <a:lumOff val="60000"/>
                      </a:schemeClr>
                    </a:solidFill>
                  </a:tcPr>
                </a:tc>
                <a:tc>
                  <a:txBody>
                    <a:bodyPr/>
                    <a:lstStyle/>
                    <a:p>
                      <a:pPr algn="ctr"/>
                      <a:r>
                        <a:rPr lang="en-US" sz="1200" dirty="0"/>
                        <a:t>1</a:t>
                      </a:r>
                    </a:p>
                  </a:txBody>
                  <a:tcPr>
                    <a:solidFill>
                      <a:schemeClr val="accent4">
                        <a:lumMod val="40000"/>
                        <a:lumOff val="60000"/>
                      </a:schemeClr>
                    </a:solidFill>
                  </a:tcPr>
                </a:tc>
                <a:tc>
                  <a:txBody>
                    <a:bodyPr/>
                    <a:lstStyle/>
                    <a:p>
                      <a:pPr algn="ctr"/>
                      <a:r>
                        <a:rPr lang="en-US" sz="1200" dirty="0"/>
                        <a:t>700</a:t>
                      </a:r>
                    </a:p>
                  </a:txBody>
                  <a:tcPr>
                    <a:solidFill>
                      <a:schemeClr val="accent4">
                        <a:lumMod val="40000"/>
                        <a:lumOff val="60000"/>
                      </a:schemeClr>
                    </a:solidFill>
                  </a:tcPr>
                </a:tc>
                <a:tc>
                  <a:txBody>
                    <a:bodyPr/>
                    <a:lstStyle/>
                    <a:p>
                      <a:pPr algn="ctr"/>
                      <a:r>
                        <a:rPr lang="en-US" sz="1200" dirty="0"/>
                        <a:t>1</a:t>
                      </a:r>
                    </a:p>
                  </a:txBody>
                  <a:tcPr>
                    <a:solidFill>
                      <a:schemeClr val="accent4">
                        <a:lumMod val="40000"/>
                        <a:lumOff val="60000"/>
                      </a:schemeClr>
                    </a:solidFill>
                  </a:tcPr>
                </a:tc>
                <a:tc>
                  <a:txBody>
                    <a:bodyPr/>
                    <a:lstStyle/>
                    <a:p>
                      <a:pPr algn="ctr"/>
                      <a:r>
                        <a:rPr lang="en-US" sz="1200" dirty="0"/>
                        <a:t>500</a:t>
                      </a:r>
                    </a:p>
                  </a:txBody>
                  <a:tcPr>
                    <a:solidFill>
                      <a:schemeClr val="accent4">
                        <a:lumMod val="40000"/>
                        <a:lumOff val="60000"/>
                      </a:schemeClr>
                    </a:solidFill>
                  </a:tcPr>
                </a:tc>
                <a:tc>
                  <a:txBody>
                    <a:bodyPr/>
                    <a:lstStyle/>
                    <a:p>
                      <a:pPr algn="ctr"/>
                      <a:r>
                        <a:rPr lang="en-US" sz="1200" dirty="0"/>
                        <a:t>0</a:t>
                      </a:r>
                    </a:p>
                  </a:txBody>
                  <a:tcPr>
                    <a:solidFill>
                      <a:schemeClr val="accent4">
                        <a:lumMod val="40000"/>
                        <a:lumOff val="60000"/>
                      </a:schemeClr>
                    </a:solidFill>
                  </a:tcPr>
                </a:tc>
                <a:tc>
                  <a:txBody>
                    <a:bodyPr/>
                    <a:lstStyle/>
                    <a:p>
                      <a:pPr algn="ctr"/>
                      <a:r>
                        <a:rPr lang="en-US" sz="1200" b="0" dirty="0"/>
                        <a:t>0</a:t>
                      </a:r>
                    </a:p>
                  </a:txBody>
                  <a:tcPr>
                    <a:solidFill>
                      <a:schemeClr val="accent4">
                        <a:lumMod val="40000"/>
                        <a:lumOff val="60000"/>
                      </a:schemeClr>
                    </a:solidFill>
                  </a:tcPr>
                </a:tc>
                <a:tc>
                  <a:txBody>
                    <a:bodyPr/>
                    <a:lstStyle/>
                    <a:p>
                      <a:pPr algn="ctr"/>
                      <a:r>
                        <a:rPr lang="en-US" sz="1200" b="0" dirty="0"/>
                        <a:t>2</a:t>
                      </a:r>
                    </a:p>
                  </a:txBody>
                  <a:tcPr>
                    <a:solidFill>
                      <a:schemeClr val="accent4">
                        <a:lumMod val="40000"/>
                        <a:lumOff val="60000"/>
                      </a:schemeClr>
                    </a:solidFill>
                  </a:tcPr>
                </a:tc>
                <a:tc>
                  <a:txBody>
                    <a:bodyPr/>
                    <a:lstStyle/>
                    <a:p>
                      <a:pPr algn="ctr"/>
                      <a:r>
                        <a:rPr lang="en-US" sz="1200" b="0" dirty="0"/>
                        <a:t>400</a:t>
                      </a:r>
                    </a:p>
                  </a:txBody>
                  <a:tcPr>
                    <a:solidFill>
                      <a:schemeClr val="accent4">
                        <a:lumMod val="40000"/>
                        <a:lumOff val="60000"/>
                      </a:schemeClr>
                    </a:solidFill>
                  </a:tcPr>
                </a:tc>
                <a:extLst>
                  <a:ext uri="{0D108BD9-81ED-4DB2-BD59-A6C34878D82A}">
                    <a16:rowId xmlns:a16="http://schemas.microsoft.com/office/drawing/2014/main" val="2066610227"/>
                  </a:ext>
                </a:extLst>
              </a:tr>
              <a:tr h="264688">
                <a:tc>
                  <a:txBody>
                    <a:bodyPr/>
                    <a:lstStyle/>
                    <a:p>
                      <a:pPr algn="ctr"/>
                      <a:r>
                        <a:rPr lang="en-US" sz="1200" dirty="0"/>
                        <a:t>Médical</a:t>
                      </a:r>
                    </a:p>
                  </a:txBody>
                  <a:tcPr>
                    <a:solidFill>
                      <a:schemeClr val="accent4">
                        <a:lumMod val="40000"/>
                        <a:lumOff val="60000"/>
                      </a:schemeClr>
                    </a:solidFill>
                  </a:tcPr>
                </a:tc>
                <a:tc>
                  <a:txBody>
                    <a:bodyPr/>
                    <a:lstStyle/>
                    <a:p>
                      <a:pPr algn="ctr"/>
                      <a:r>
                        <a:rPr lang="en-US" sz="1200" dirty="0"/>
                        <a:t>1</a:t>
                      </a:r>
                    </a:p>
                  </a:txBody>
                  <a:tcPr>
                    <a:solidFill>
                      <a:schemeClr val="accent4">
                        <a:lumMod val="40000"/>
                        <a:lumOff val="60000"/>
                      </a:schemeClr>
                    </a:solidFill>
                  </a:tcPr>
                </a:tc>
                <a:tc>
                  <a:txBody>
                    <a:bodyPr/>
                    <a:lstStyle/>
                    <a:p>
                      <a:pPr algn="ctr"/>
                      <a:r>
                        <a:rPr lang="en-US" sz="1200" dirty="0"/>
                        <a:t>700</a:t>
                      </a:r>
                    </a:p>
                  </a:txBody>
                  <a:tcPr>
                    <a:solidFill>
                      <a:schemeClr val="accent4">
                        <a:lumMod val="40000"/>
                        <a:lumOff val="60000"/>
                      </a:schemeClr>
                    </a:solidFill>
                  </a:tcPr>
                </a:tc>
                <a:tc>
                  <a:txBody>
                    <a:bodyPr/>
                    <a:lstStyle/>
                    <a:p>
                      <a:pPr algn="ctr"/>
                      <a:r>
                        <a:rPr lang="en-US" sz="1200" dirty="0"/>
                        <a:t>1</a:t>
                      </a:r>
                    </a:p>
                  </a:txBody>
                  <a:tcPr>
                    <a:solidFill>
                      <a:schemeClr val="accent4">
                        <a:lumMod val="40000"/>
                        <a:lumOff val="60000"/>
                      </a:schemeClr>
                    </a:solidFill>
                  </a:tcPr>
                </a:tc>
                <a:tc>
                  <a:txBody>
                    <a:bodyPr/>
                    <a:lstStyle/>
                    <a:p>
                      <a:pPr algn="ctr"/>
                      <a:r>
                        <a:rPr lang="en-US" sz="1200" dirty="0"/>
                        <a:t>500</a:t>
                      </a:r>
                    </a:p>
                  </a:txBody>
                  <a:tcPr>
                    <a:solidFill>
                      <a:schemeClr val="accent4">
                        <a:lumMod val="40000"/>
                        <a:lumOff val="60000"/>
                      </a:schemeClr>
                    </a:solidFill>
                  </a:tcPr>
                </a:tc>
                <a:tc>
                  <a:txBody>
                    <a:bodyPr/>
                    <a:lstStyle/>
                    <a:p>
                      <a:pPr algn="ctr"/>
                      <a:r>
                        <a:rPr lang="en-US" sz="1200" dirty="0"/>
                        <a:t>0</a:t>
                      </a:r>
                    </a:p>
                  </a:txBody>
                  <a:tcPr>
                    <a:solidFill>
                      <a:schemeClr val="accent4">
                        <a:lumMod val="40000"/>
                        <a:lumOff val="60000"/>
                      </a:schemeClr>
                    </a:solidFill>
                  </a:tcPr>
                </a:tc>
                <a:tc>
                  <a:txBody>
                    <a:bodyPr/>
                    <a:lstStyle/>
                    <a:p>
                      <a:pPr algn="ctr"/>
                      <a:r>
                        <a:rPr lang="en-US" sz="1200" b="0" dirty="0"/>
                        <a:t>0</a:t>
                      </a:r>
                    </a:p>
                  </a:txBody>
                  <a:tcPr>
                    <a:solidFill>
                      <a:schemeClr val="accent4">
                        <a:lumMod val="40000"/>
                        <a:lumOff val="60000"/>
                      </a:schemeClr>
                    </a:solidFill>
                  </a:tcPr>
                </a:tc>
                <a:tc>
                  <a:txBody>
                    <a:bodyPr/>
                    <a:lstStyle/>
                    <a:p>
                      <a:pPr algn="ctr"/>
                      <a:r>
                        <a:rPr lang="en-US" sz="1200" b="0" dirty="0"/>
                        <a:t>2</a:t>
                      </a:r>
                    </a:p>
                  </a:txBody>
                  <a:tcPr>
                    <a:solidFill>
                      <a:schemeClr val="accent4">
                        <a:lumMod val="40000"/>
                        <a:lumOff val="60000"/>
                      </a:schemeClr>
                    </a:solidFill>
                  </a:tcPr>
                </a:tc>
                <a:tc>
                  <a:txBody>
                    <a:bodyPr/>
                    <a:lstStyle/>
                    <a:p>
                      <a:pPr algn="ctr"/>
                      <a:r>
                        <a:rPr lang="en-US" sz="1200" b="0" dirty="0"/>
                        <a:t>400</a:t>
                      </a:r>
                    </a:p>
                  </a:txBody>
                  <a:tcPr>
                    <a:solidFill>
                      <a:schemeClr val="accent4">
                        <a:lumMod val="40000"/>
                        <a:lumOff val="60000"/>
                      </a:schemeClr>
                    </a:solidFill>
                  </a:tcPr>
                </a:tc>
                <a:extLst>
                  <a:ext uri="{0D108BD9-81ED-4DB2-BD59-A6C34878D82A}">
                    <a16:rowId xmlns:a16="http://schemas.microsoft.com/office/drawing/2014/main" val="196159498"/>
                  </a:ext>
                </a:extLst>
              </a:tr>
              <a:tr h="264688">
                <a:tc>
                  <a:txBody>
                    <a:bodyPr/>
                    <a:lstStyle/>
                    <a:p>
                      <a:pPr algn="ctr"/>
                      <a:r>
                        <a:rPr lang="en-US" sz="1200" dirty="0"/>
                        <a:t>Logistic</a:t>
                      </a:r>
                    </a:p>
                  </a:txBody>
                  <a:tcPr>
                    <a:solidFill>
                      <a:schemeClr val="accent4">
                        <a:lumMod val="40000"/>
                        <a:lumOff val="60000"/>
                      </a:schemeClr>
                    </a:solidFill>
                  </a:tcPr>
                </a:tc>
                <a:tc>
                  <a:txBody>
                    <a:bodyPr/>
                    <a:lstStyle/>
                    <a:p>
                      <a:pPr algn="ctr"/>
                      <a:r>
                        <a:rPr lang="en-US" sz="1200" dirty="0"/>
                        <a:t>1</a:t>
                      </a:r>
                    </a:p>
                  </a:txBody>
                  <a:tcPr>
                    <a:solidFill>
                      <a:schemeClr val="accent4">
                        <a:lumMod val="40000"/>
                        <a:lumOff val="60000"/>
                      </a:schemeClr>
                    </a:solidFill>
                  </a:tcPr>
                </a:tc>
                <a:tc>
                  <a:txBody>
                    <a:bodyPr/>
                    <a:lstStyle/>
                    <a:p>
                      <a:pPr algn="ctr"/>
                      <a:r>
                        <a:rPr lang="en-US" sz="1200" dirty="0"/>
                        <a:t>700</a:t>
                      </a:r>
                    </a:p>
                  </a:txBody>
                  <a:tcPr>
                    <a:solidFill>
                      <a:schemeClr val="accent4">
                        <a:lumMod val="40000"/>
                        <a:lumOff val="60000"/>
                      </a:schemeClr>
                    </a:solidFill>
                  </a:tcPr>
                </a:tc>
                <a:tc>
                  <a:txBody>
                    <a:bodyPr/>
                    <a:lstStyle/>
                    <a:p>
                      <a:pPr algn="ctr"/>
                      <a:r>
                        <a:rPr lang="en-US" sz="1200" dirty="0"/>
                        <a:t>1</a:t>
                      </a:r>
                    </a:p>
                  </a:txBody>
                  <a:tcPr>
                    <a:solidFill>
                      <a:schemeClr val="accent4">
                        <a:lumMod val="40000"/>
                        <a:lumOff val="60000"/>
                      </a:schemeClr>
                    </a:solidFill>
                  </a:tcPr>
                </a:tc>
                <a:tc>
                  <a:txBody>
                    <a:bodyPr/>
                    <a:lstStyle/>
                    <a:p>
                      <a:pPr algn="ctr"/>
                      <a:r>
                        <a:rPr lang="en-US" sz="1200" dirty="0"/>
                        <a:t>500</a:t>
                      </a:r>
                    </a:p>
                  </a:txBody>
                  <a:tcPr>
                    <a:solidFill>
                      <a:schemeClr val="accent4">
                        <a:lumMod val="40000"/>
                        <a:lumOff val="60000"/>
                      </a:schemeClr>
                    </a:solidFill>
                  </a:tcPr>
                </a:tc>
                <a:tc>
                  <a:txBody>
                    <a:bodyPr/>
                    <a:lstStyle/>
                    <a:p>
                      <a:pPr algn="ctr"/>
                      <a:r>
                        <a:rPr lang="en-US" sz="1200" dirty="0"/>
                        <a:t>0</a:t>
                      </a:r>
                    </a:p>
                  </a:txBody>
                  <a:tcPr>
                    <a:solidFill>
                      <a:schemeClr val="accent4">
                        <a:lumMod val="40000"/>
                        <a:lumOff val="60000"/>
                      </a:schemeClr>
                    </a:solidFill>
                  </a:tcPr>
                </a:tc>
                <a:tc>
                  <a:txBody>
                    <a:bodyPr/>
                    <a:lstStyle/>
                    <a:p>
                      <a:pPr algn="ctr"/>
                      <a:r>
                        <a:rPr lang="en-US" sz="1200" b="0" dirty="0"/>
                        <a:t>0</a:t>
                      </a:r>
                    </a:p>
                  </a:txBody>
                  <a:tcPr>
                    <a:solidFill>
                      <a:schemeClr val="accent4">
                        <a:lumMod val="40000"/>
                        <a:lumOff val="60000"/>
                      </a:schemeClr>
                    </a:solidFill>
                  </a:tcPr>
                </a:tc>
                <a:tc>
                  <a:txBody>
                    <a:bodyPr/>
                    <a:lstStyle/>
                    <a:p>
                      <a:pPr algn="ctr"/>
                      <a:r>
                        <a:rPr lang="en-US" sz="1200" b="0" dirty="0"/>
                        <a:t>2</a:t>
                      </a:r>
                    </a:p>
                  </a:txBody>
                  <a:tcPr>
                    <a:solidFill>
                      <a:schemeClr val="accent4">
                        <a:lumMod val="40000"/>
                        <a:lumOff val="60000"/>
                      </a:schemeClr>
                    </a:solidFill>
                  </a:tcPr>
                </a:tc>
                <a:tc>
                  <a:txBody>
                    <a:bodyPr/>
                    <a:lstStyle/>
                    <a:p>
                      <a:pPr algn="ctr"/>
                      <a:r>
                        <a:rPr lang="en-US" sz="1200" b="0" dirty="0"/>
                        <a:t>400</a:t>
                      </a:r>
                    </a:p>
                  </a:txBody>
                  <a:tcPr>
                    <a:solidFill>
                      <a:schemeClr val="accent4">
                        <a:lumMod val="40000"/>
                        <a:lumOff val="60000"/>
                      </a:schemeClr>
                    </a:solidFill>
                  </a:tcPr>
                </a:tc>
                <a:extLst>
                  <a:ext uri="{0D108BD9-81ED-4DB2-BD59-A6C34878D82A}">
                    <a16:rowId xmlns:a16="http://schemas.microsoft.com/office/drawing/2014/main" val="3397718247"/>
                  </a:ext>
                </a:extLst>
              </a:tr>
              <a:tr h="264688">
                <a:tc>
                  <a:txBody>
                    <a:bodyPr/>
                    <a:lstStyle/>
                    <a:p>
                      <a:pPr algn="ctr"/>
                      <a:r>
                        <a:rPr lang="en-US" sz="1200" dirty="0"/>
                        <a:t>Transport</a:t>
                      </a:r>
                    </a:p>
                  </a:txBody>
                  <a:tcPr>
                    <a:solidFill>
                      <a:schemeClr val="accent4">
                        <a:lumMod val="40000"/>
                        <a:lumOff val="60000"/>
                      </a:schemeClr>
                    </a:solidFill>
                  </a:tcPr>
                </a:tc>
                <a:tc>
                  <a:txBody>
                    <a:bodyPr/>
                    <a:lstStyle/>
                    <a:p>
                      <a:pPr algn="ctr"/>
                      <a:r>
                        <a:rPr lang="en-US" sz="1200" dirty="0"/>
                        <a:t>1</a:t>
                      </a:r>
                    </a:p>
                  </a:txBody>
                  <a:tcPr>
                    <a:solidFill>
                      <a:schemeClr val="accent4">
                        <a:lumMod val="40000"/>
                        <a:lumOff val="60000"/>
                      </a:schemeClr>
                    </a:solidFill>
                  </a:tcPr>
                </a:tc>
                <a:tc>
                  <a:txBody>
                    <a:bodyPr/>
                    <a:lstStyle/>
                    <a:p>
                      <a:pPr algn="ctr"/>
                      <a:r>
                        <a:rPr lang="en-US" sz="1200" dirty="0"/>
                        <a:t>700</a:t>
                      </a:r>
                    </a:p>
                  </a:txBody>
                  <a:tcPr>
                    <a:solidFill>
                      <a:schemeClr val="accent4">
                        <a:lumMod val="40000"/>
                        <a:lumOff val="60000"/>
                      </a:schemeClr>
                    </a:solidFill>
                  </a:tcPr>
                </a:tc>
                <a:tc>
                  <a:txBody>
                    <a:bodyPr/>
                    <a:lstStyle/>
                    <a:p>
                      <a:pPr algn="ctr"/>
                      <a:r>
                        <a:rPr lang="en-US" sz="1200" dirty="0"/>
                        <a:t>1</a:t>
                      </a:r>
                    </a:p>
                  </a:txBody>
                  <a:tcPr>
                    <a:solidFill>
                      <a:schemeClr val="accent4">
                        <a:lumMod val="40000"/>
                        <a:lumOff val="60000"/>
                      </a:schemeClr>
                    </a:solidFill>
                  </a:tcPr>
                </a:tc>
                <a:tc>
                  <a:txBody>
                    <a:bodyPr/>
                    <a:lstStyle/>
                    <a:p>
                      <a:pPr algn="ctr"/>
                      <a:r>
                        <a:rPr lang="en-US" sz="1200" dirty="0"/>
                        <a:t>500</a:t>
                      </a:r>
                    </a:p>
                  </a:txBody>
                  <a:tcPr>
                    <a:solidFill>
                      <a:schemeClr val="accent4">
                        <a:lumMod val="40000"/>
                        <a:lumOff val="60000"/>
                      </a:schemeClr>
                    </a:solidFill>
                  </a:tcPr>
                </a:tc>
                <a:tc>
                  <a:txBody>
                    <a:bodyPr/>
                    <a:lstStyle/>
                    <a:p>
                      <a:pPr algn="ctr"/>
                      <a:r>
                        <a:rPr lang="en-US" sz="1200" dirty="0"/>
                        <a:t>0</a:t>
                      </a:r>
                    </a:p>
                  </a:txBody>
                  <a:tcPr>
                    <a:solidFill>
                      <a:schemeClr val="accent4">
                        <a:lumMod val="40000"/>
                        <a:lumOff val="60000"/>
                      </a:schemeClr>
                    </a:solidFill>
                  </a:tcPr>
                </a:tc>
                <a:tc>
                  <a:txBody>
                    <a:bodyPr/>
                    <a:lstStyle/>
                    <a:p>
                      <a:pPr algn="ctr"/>
                      <a:r>
                        <a:rPr lang="en-US" sz="1200" b="0" dirty="0"/>
                        <a:t>0</a:t>
                      </a:r>
                    </a:p>
                  </a:txBody>
                  <a:tcPr>
                    <a:solidFill>
                      <a:schemeClr val="accent4">
                        <a:lumMod val="40000"/>
                        <a:lumOff val="60000"/>
                      </a:schemeClr>
                    </a:solidFill>
                  </a:tcPr>
                </a:tc>
                <a:tc>
                  <a:txBody>
                    <a:bodyPr/>
                    <a:lstStyle/>
                    <a:p>
                      <a:pPr algn="ctr"/>
                      <a:r>
                        <a:rPr lang="en-US" sz="1200" b="0" dirty="0"/>
                        <a:t>2</a:t>
                      </a:r>
                    </a:p>
                  </a:txBody>
                  <a:tcPr>
                    <a:solidFill>
                      <a:schemeClr val="accent4">
                        <a:lumMod val="40000"/>
                        <a:lumOff val="60000"/>
                      </a:schemeClr>
                    </a:solidFill>
                  </a:tcPr>
                </a:tc>
                <a:tc>
                  <a:txBody>
                    <a:bodyPr/>
                    <a:lstStyle/>
                    <a:p>
                      <a:pPr algn="ctr"/>
                      <a:r>
                        <a:rPr lang="en-US" sz="1200" b="0" dirty="0"/>
                        <a:t>400</a:t>
                      </a:r>
                    </a:p>
                  </a:txBody>
                  <a:tcPr>
                    <a:solidFill>
                      <a:schemeClr val="accent4">
                        <a:lumMod val="40000"/>
                        <a:lumOff val="60000"/>
                      </a:schemeClr>
                    </a:solidFill>
                  </a:tcPr>
                </a:tc>
                <a:extLst>
                  <a:ext uri="{0D108BD9-81ED-4DB2-BD59-A6C34878D82A}">
                    <a16:rowId xmlns:a16="http://schemas.microsoft.com/office/drawing/2014/main" val="411144320"/>
                  </a:ext>
                </a:extLst>
              </a:tr>
              <a:tr h="264688">
                <a:tc>
                  <a:txBody>
                    <a:bodyPr/>
                    <a:lstStyle/>
                    <a:p>
                      <a:pPr algn="ctr"/>
                      <a:r>
                        <a:rPr lang="en-US" sz="1200" dirty="0"/>
                        <a:t>Maintenance</a:t>
                      </a:r>
                    </a:p>
                  </a:txBody>
                  <a:tcPr>
                    <a:solidFill>
                      <a:schemeClr val="accent4">
                        <a:lumMod val="40000"/>
                        <a:lumOff val="60000"/>
                      </a:schemeClr>
                    </a:solidFill>
                  </a:tcPr>
                </a:tc>
                <a:tc>
                  <a:txBody>
                    <a:bodyPr/>
                    <a:lstStyle/>
                    <a:p>
                      <a:pPr algn="ctr"/>
                      <a:r>
                        <a:rPr lang="en-US" sz="1200" dirty="0"/>
                        <a:t>1</a:t>
                      </a:r>
                    </a:p>
                  </a:txBody>
                  <a:tcPr>
                    <a:solidFill>
                      <a:schemeClr val="accent4">
                        <a:lumMod val="40000"/>
                        <a:lumOff val="60000"/>
                      </a:schemeClr>
                    </a:solidFill>
                  </a:tcPr>
                </a:tc>
                <a:tc>
                  <a:txBody>
                    <a:bodyPr/>
                    <a:lstStyle/>
                    <a:p>
                      <a:pPr algn="ctr"/>
                      <a:r>
                        <a:rPr lang="en-US" sz="1200" dirty="0"/>
                        <a:t>700</a:t>
                      </a:r>
                    </a:p>
                  </a:txBody>
                  <a:tcPr>
                    <a:solidFill>
                      <a:schemeClr val="accent4">
                        <a:lumMod val="40000"/>
                        <a:lumOff val="60000"/>
                      </a:schemeClr>
                    </a:solidFill>
                  </a:tcPr>
                </a:tc>
                <a:tc>
                  <a:txBody>
                    <a:bodyPr/>
                    <a:lstStyle/>
                    <a:p>
                      <a:pPr algn="ctr"/>
                      <a:r>
                        <a:rPr lang="en-US" sz="1200" dirty="0"/>
                        <a:t>2</a:t>
                      </a:r>
                    </a:p>
                  </a:txBody>
                  <a:tcPr>
                    <a:solidFill>
                      <a:schemeClr val="accent4">
                        <a:lumMod val="40000"/>
                        <a:lumOff val="60000"/>
                      </a:schemeClr>
                    </a:solidFill>
                  </a:tcPr>
                </a:tc>
                <a:tc>
                  <a:txBody>
                    <a:bodyPr/>
                    <a:lstStyle/>
                    <a:p>
                      <a:pPr algn="ctr"/>
                      <a:r>
                        <a:rPr lang="en-US" sz="1200" dirty="0"/>
                        <a:t>500x2</a:t>
                      </a:r>
                    </a:p>
                  </a:txBody>
                  <a:tcPr>
                    <a:solidFill>
                      <a:schemeClr val="accent4">
                        <a:lumMod val="40000"/>
                        <a:lumOff val="60000"/>
                      </a:schemeClr>
                    </a:solidFill>
                  </a:tcPr>
                </a:tc>
                <a:tc>
                  <a:txBody>
                    <a:bodyPr/>
                    <a:lstStyle/>
                    <a:p>
                      <a:pPr algn="ctr"/>
                      <a:r>
                        <a:rPr lang="en-US" sz="1200" dirty="0"/>
                        <a:t>0</a:t>
                      </a:r>
                    </a:p>
                  </a:txBody>
                  <a:tcPr>
                    <a:solidFill>
                      <a:schemeClr val="accent4">
                        <a:lumMod val="40000"/>
                        <a:lumOff val="60000"/>
                      </a:schemeClr>
                    </a:solidFill>
                  </a:tcPr>
                </a:tc>
                <a:tc>
                  <a:txBody>
                    <a:bodyPr/>
                    <a:lstStyle/>
                    <a:p>
                      <a:pPr algn="ctr"/>
                      <a:r>
                        <a:rPr lang="en-US" sz="1200" b="0" dirty="0"/>
                        <a:t>0</a:t>
                      </a:r>
                    </a:p>
                  </a:txBody>
                  <a:tcPr>
                    <a:solidFill>
                      <a:schemeClr val="accent4">
                        <a:lumMod val="40000"/>
                        <a:lumOff val="60000"/>
                      </a:schemeClr>
                    </a:solidFill>
                  </a:tcPr>
                </a:tc>
                <a:tc>
                  <a:txBody>
                    <a:bodyPr/>
                    <a:lstStyle/>
                    <a:p>
                      <a:pPr algn="ctr"/>
                      <a:r>
                        <a:rPr lang="en-US" sz="1200" b="0" dirty="0"/>
                        <a:t>3</a:t>
                      </a:r>
                    </a:p>
                  </a:txBody>
                  <a:tcPr>
                    <a:solidFill>
                      <a:schemeClr val="accent4">
                        <a:lumMod val="40000"/>
                        <a:lumOff val="60000"/>
                      </a:schemeClr>
                    </a:solidFill>
                  </a:tcPr>
                </a:tc>
                <a:tc>
                  <a:txBody>
                    <a:bodyPr/>
                    <a:lstStyle/>
                    <a:p>
                      <a:pPr algn="ctr"/>
                      <a:r>
                        <a:rPr lang="en-US" sz="1200" b="0" dirty="0"/>
                        <a:t>600</a:t>
                      </a:r>
                    </a:p>
                  </a:txBody>
                  <a:tcPr>
                    <a:solidFill>
                      <a:schemeClr val="accent4">
                        <a:lumMod val="40000"/>
                        <a:lumOff val="60000"/>
                      </a:schemeClr>
                    </a:solidFill>
                  </a:tcPr>
                </a:tc>
                <a:extLst>
                  <a:ext uri="{0D108BD9-81ED-4DB2-BD59-A6C34878D82A}">
                    <a16:rowId xmlns:a16="http://schemas.microsoft.com/office/drawing/2014/main" val="126281741"/>
                  </a:ext>
                </a:extLst>
              </a:tr>
              <a:tr h="264688">
                <a:tc>
                  <a:txBody>
                    <a:bodyPr/>
                    <a:lstStyle/>
                    <a:p>
                      <a:pPr algn="ctr"/>
                      <a:r>
                        <a:rPr lang="en-US" sz="1200" dirty="0"/>
                        <a:t>Cuisine</a:t>
                      </a:r>
                    </a:p>
                  </a:txBody>
                  <a:tcPr>
                    <a:solidFill>
                      <a:schemeClr val="accent4">
                        <a:lumMod val="40000"/>
                        <a:lumOff val="60000"/>
                      </a:schemeClr>
                    </a:solidFill>
                  </a:tcPr>
                </a:tc>
                <a:tc>
                  <a:txBody>
                    <a:bodyPr/>
                    <a:lstStyle/>
                    <a:p>
                      <a:pPr algn="ctr"/>
                      <a:r>
                        <a:rPr lang="en-US" sz="1200" dirty="0"/>
                        <a:t>1</a:t>
                      </a:r>
                    </a:p>
                  </a:txBody>
                  <a:tcPr>
                    <a:solidFill>
                      <a:schemeClr val="accent4">
                        <a:lumMod val="40000"/>
                        <a:lumOff val="60000"/>
                      </a:schemeClr>
                    </a:solidFill>
                  </a:tcPr>
                </a:tc>
                <a:tc>
                  <a:txBody>
                    <a:bodyPr/>
                    <a:lstStyle/>
                    <a:p>
                      <a:pPr algn="ctr"/>
                      <a:r>
                        <a:rPr lang="en-US" sz="1200" dirty="0"/>
                        <a:t>700</a:t>
                      </a:r>
                    </a:p>
                  </a:txBody>
                  <a:tcPr>
                    <a:solidFill>
                      <a:schemeClr val="accent4">
                        <a:lumMod val="40000"/>
                        <a:lumOff val="60000"/>
                      </a:schemeClr>
                    </a:solidFill>
                  </a:tcPr>
                </a:tc>
                <a:tc>
                  <a:txBody>
                    <a:bodyPr/>
                    <a:lstStyle/>
                    <a:p>
                      <a:pPr algn="ctr"/>
                      <a:r>
                        <a:rPr lang="en-US" sz="1200" dirty="0"/>
                        <a:t>1</a:t>
                      </a:r>
                    </a:p>
                  </a:txBody>
                  <a:tcPr>
                    <a:solidFill>
                      <a:schemeClr val="accent4">
                        <a:lumMod val="40000"/>
                        <a:lumOff val="60000"/>
                      </a:schemeClr>
                    </a:solidFill>
                  </a:tcPr>
                </a:tc>
                <a:tc>
                  <a:txBody>
                    <a:bodyPr/>
                    <a:lstStyle/>
                    <a:p>
                      <a:pPr algn="ctr"/>
                      <a:r>
                        <a:rPr lang="en-US" sz="1200" dirty="0"/>
                        <a:t>500</a:t>
                      </a:r>
                    </a:p>
                  </a:txBody>
                  <a:tcPr>
                    <a:solidFill>
                      <a:schemeClr val="accent4">
                        <a:lumMod val="40000"/>
                        <a:lumOff val="60000"/>
                      </a:schemeClr>
                    </a:solidFill>
                  </a:tcPr>
                </a:tc>
                <a:tc>
                  <a:txBody>
                    <a:bodyPr/>
                    <a:lstStyle/>
                    <a:p>
                      <a:pPr algn="ctr"/>
                      <a:r>
                        <a:rPr lang="en-US" sz="1200" dirty="0"/>
                        <a:t>1</a:t>
                      </a:r>
                    </a:p>
                  </a:txBody>
                  <a:tcPr>
                    <a:solidFill>
                      <a:schemeClr val="accent4">
                        <a:lumMod val="40000"/>
                        <a:lumOff val="60000"/>
                      </a:schemeClr>
                    </a:solidFill>
                  </a:tcPr>
                </a:tc>
                <a:tc>
                  <a:txBody>
                    <a:bodyPr/>
                    <a:lstStyle/>
                    <a:p>
                      <a:pPr algn="ctr"/>
                      <a:r>
                        <a:rPr lang="en-US" sz="1200" b="0" dirty="0"/>
                        <a:t>400</a:t>
                      </a:r>
                    </a:p>
                  </a:txBody>
                  <a:tcPr>
                    <a:solidFill>
                      <a:schemeClr val="accent4">
                        <a:lumMod val="40000"/>
                        <a:lumOff val="60000"/>
                      </a:schemeClr>
                    </a:solidFill>
                  </a:tcPr>
                </a:tc>
                <a:tc>
                  <a:txBody>
                    <a:bodyPr/>
                    <a:lstStyle/>
                    <a:p>
                      <a:pPr algn="ctr"/>
                      <a:r>
                        <a:rPr lang="en-US" sz="1200" b="0" dirty="0"/>
                        <a:t>3</a:t>
                      </a:r>
                    </a:p>
                  </a:txBody>
                  <a:tcPr>
                    <a:solidFill>
                      <a:schemeClr val="accent4">
                        <a:lumMod val="40000"/>
                        <a:lumOff val="60000"/>
                      </a:schemeClr>
                    </a:solidFill>
                  </a:tcPr>
                </a:tc>
                <a:tc>
                  <a:txBody>
                    <a:bodyPr/>
                    <a:lstStyle/>
                    <a:p>
                      <a:pPr algn="ctr"/>
                      <a:r>
                        <a:rPr lang="en-US" sz="1200" b="0" dirty="0"/>
                        <a:t>600</a:t>
                      </a:r>
                    </a:p>
                  </a:txBody>
                  <a:tcPr>
                    <a:solidFill>
                      <a:schemeClr val="accent4">
                        <a:lumMod val="40000"/>
                        <a:lumOff val="60000"/>
                      </a:schemeClr>
                    </a:solidFill>
                  </a:tcPr>
                </a:tc>
                <a:extLst>
                  <a:ext uri="{0D108BD9-81ED-4DB2-BD59-A6C34878D82A}">
                    <a16:rowId xmlns:a16="http://schemas.microsoft.com/office/drawing/2014/main" val="3902164597"/>
                  </a:ext>
                </a:extLst>
              </a:tr>
              <a:tr h="264688">
                <a:tc>
                  <a:txBody>
                    <a:bodyPr/>
                    <a:lstStyle/>
                    <a:p>
                      <a:pPr algn="ctr"/>
                      <a:r>
                        <a:rPr lang="en-US" sz="1200" dirty="0"/>
                        <a:t>Finance</a:t>
                      </a:r>
                    </a:p>
                  </a:txBody>
                  <a:tcPr>
                    <a:solidFill>
                      <a:schemeClr val="accent4">
                        <a:lumMod val="40000"/>
                        <a:lumOff val="60000"/>
                      </a:schemeClr>
                    </a:solidFill>
                  </a:tcPr>
                </a:tc>
                <a:tc>
                  <a:txBody>
                    <a:bodyPr/>
                    <a:lstStyle/>
                    <a:p>
                      <a:pPr algn="ctr"/>
                      <a:r>
                        <a:rPr lang="en-US" sz="1200" dirty="0"/>
                        <a:t>1</a:t>
                      </a:r>
                    </a:p>
                  </a:txBody>
                  <a:tcPr>
                    <a:solidFill>
                      <a:schemeClr val="accent4">
                        <a:lumMod val="40000"/>
                        <a:lumOff val="60000"/>
                      </a:schemeClr>
                    </a:solidFill>
                  </a:tcPr>
                </a:tc>
                <a:tc>
                  <a:txBody>
                    <a:bodyPr/>
                    <a:lstStyle/>
                    <a:p>
                      <a:pPr algn="ctr"/>
                      <a:r>
                        <a:rPr lang="en-US" sz="1200" dirty="0"/>
                        <a:t>700</a:t>
                      </a:r>
                    </a:p>
                  </a:txBody>
                  <a:tcPr>
                    <a:solidFill>
                      <a:schemeClr val="accent4">
                        <a:lumMod val="40000"/>
                        <a:lumOff val="60000"/>
                      </a:schemeClr>
                    </a:solidFill>
                  </a:tcPr>
                </a:tc>
                <a:tc>
                  <a:txBody>
                    <a:bodyPr/>
                    <a:lstStyle/>
                    <a:p>
                      <a:pPr algn="ctr"/>
                      <a:r>
                        <a:rPr lang="en-US" sz="1200" dirty="0"/>
                        <a:t>1</a:t>
                      </a:r>
                    </a:p>
                  </a:txBody>
                  <a:tcPr>
                    <a:solidFill>
                      <a:schemeClr val="accent4">
                        <a:lumMod val="40000"/>
                        <a:lumOff val="60000"/>
                      </a:schemeClr>
                    </a:solidFill>
                  </a:tcPr>
                </a:tc>
                <a:tc>
                  <a:txBody>
                    <a:bodyPr/>
                    <a:lstStyle/>
                    <a:p>
                      <a:pPr algn="ctr"/>
                      <a:r>
                        <a:rPr lang="en-US" sz="1200" dirty="0"/>
                        <a:t>500</a:t>
                      </a:r>
                    </a:p>
                  </a:txBody>
                  <a:tcPr>
                    <a:solidFill>
                      <a:schemeClr val="accent4">
                        <a:lumMod val="40000"/>
                        <a:lumOff val="60000"/>
                      </a:schemeClr>
                    </a:solidFill>
                  </a:tcPr>
                </a:tc>
                <a:tc>
                  <a:txBody>
                    <a:bodyPr/>
                    <a:lstStyle/>
                    <a:p>
                      <a:pPr algn="ctr"/>
                      <a:r>
                        <a:rPr lang="en-US" sz="1200" dirty="0"/>
                        <a:t>0</a:t>
                      </a:r>
                    </a:p>
                  </a:txBody>
                  <a:tcPr>
                    <a:solidFill>
                      <a:schemeClr val="accent4">
                        <a:lumMod val="40000"/>
                        <a:lumOff val="60000"/>
                      </a:schemeClr>
                    </a:solidFill>
                  </a:tcPr>
                </a:tc>
                <a:tc>
                  <a:txBody>
                    <a:bodyPr/>
                    <a:lstStyle/>
                    <a:p>
                      <a:pPr algn="ctr"/>
                      <a:r>
                        <a:rPr lang="en-US" sz="1200" b="1" dirty="0"/>
                        <a:t>0</a:t>
                      </a:r>
                    </a:p>
                  </a:txBody>
                  <a:tcPr>
                    <a:solidFill>
                      <a:schemeClr val="accent4">
                        <a:lumMod val="40000"/>
                        <a:lumOff val="60000"/>
                      </a:schemeClr>
                    </a:solidFill>
                  </a:tcPr>
                </a:tc>
                <a:tc>
                  <a:txBody>
                    <a:bodyPr/>
                    <a:lstStyle/>
                    <a:p>
                      <a:pPr algn="ctr"/>
                      <a:r>
                        <a:rPr lang="en-US" sz="1200" b="1" dirty="0"/>
                        <a:t>2</a:t>
                      </a:r>
                    </a:p>
                  </a:txBody>
                  <a:tcPr>
                    <a:solidFill>
                      <a:schemeClr val="accent4">
                        <a:lumMod val="40000"/>
                        <a:lumOff val="60000"/>
                      </a:schemeClr>
                    </a:solidFill>
                  </a:tcPr>
                </a:tc>
                <a:tc>
                  <a:txBody>
                    <a:bodyPr/>
                    <a:lstStyle/>
                    <a:p>
                      <a:pPr algn="ctr"/>
                      <a:r>
                        <a:rPr lang="en-US" sz="1200" b="1" dirty="0"/>
                        <a:t>400</a:t>
                      </a:r>
                    </a:p>
                  </a:txBody>
                  <a:tcPr>
                    <a:solidFill>
                      <a:schemeClr val="accent4">
                        <a:lumMod val="40000"/>
                        <a:lumOff val="60000"/>
                      </a:schemeClr>
                    </a:solidFill>
                  </a:tcPr>
                </a:tc>
                <a:extLst>
                  <a:ext uri="{0D108BD9-81ED-4DB2-BD59-A6C34878D82A}">
                    <a16:rowId xmlns:a16="http://schemas.microsoft.com/office/drawing/2014/main" val="1092312097"/>
                  </a:ext>
                </a:extLst>
              </a:tr>
              <a:tr h="264688">
                <a:tc>
                  <a:txBody>
                    <a:bodyPr/>
                    <a:lstStyle/>
                    <a:p>
                      <a:pPr algn="ctr"/>
                      <a:r>
                        <a:rPr lang="en-US" sz="1200" dirty="0"/>
                        <a:t>Marketing</a:t>
                      </a:r>
                    </a:p>
                  </a:txBody>
                  <a:tcPr>
                    <a:solidFill>
                      <a:schemeClr val="accent4">
                        <a:lumMod val="40000"/>
                        <a:lumOff val="60000"/>
                      </a:schemeClr>
                    </a:solidFill>
                  </a:tcPr>
                </a:tc>
                <a:tc>
                  <a:txBody>
                    <a:bodyPr/>
                    <a:lstStyle/>
                    <a:p>
                      <a:pPr algn="ctr"/>
                      <a:r>
                        <a:rPr lang="en-US" sz="1200" dirty="0"/>
                        <a:t>1</a:t>
                      </a:r>
                    </a:p>
                  </a:txBody>
                  <a:tcPr>
                    <a:solidFill>
                      <a:schemeClr val="accent4">
                        <a:lumMod val="40000"/>
                        <a:lumOff val="60000"/>
                      </a:schemeClr>
                    </a:solidFill>
                  </a:tcPr>
                </a:tc>
                <a:tc>
                  <a:txBody>
                    <a:bodyPr/>
                    <a:lstStyle/>
                    <a:p>
                      <a:pPr algn="ctr"/>
                      <a:r>
                        <a:rPr lang="en-US" sz="1200" dirty="0"/>
                        <a:t>700</a:t>
                      </a:r>
                    </a:p>
                  </a:txBody>
                  <a:tcPr>
                    <a:solidFill>
                      <a:schemeClr val="accent4">
                        <a:lumMod val="40000"/>
                        <a:lumOff val="60000"/>
                      </a:schemeClr>
                    </a:solidFill>
                  </a:tcPr>
                </a:tc>
                <a:tc>
                  <a:txBody>
                    <a:bodyPr/>
                    <a:lstStyle/>
                    <a:p>
                      <a:pPr algn="ctr"/>
                      <a:r>
                        <a:rPr lang="en-US" sz="1200" dirty="0"/>
                        <a:t>2</a:t>
                      </a:r>
                    </a:p>
                  </a:txBody>
                  <a:tcPr>
                    <a:solidFill>
                      <a:schemeClr val="accent4">
                        <a:lumMod val="40000"/>
                        <a:lumOff val="60000"/>
                      </a:schemeClr>
                    </a:solidFill>
                  </a:tcPr>
                </a:tc>
                <a:tc>
                  <a:txBody>
                    <a:bodyPr/>
                    <a:lstStyle/>
                    <a:p>
                      <a:pPr algn="ctr"/>
                      <a:r>
                        <a:rPr lang="en-US" sz="1200" b="0" dirty="0"/>
                        <a:t>500</a:t>
                      </a:r>
                    </a:p>
                  </a:txBody>
                  <a:tcPr>
                    <a:solidFill>
                      <a:schemeClr val="accent4">
                        <a:lumMod val="40000"/>
                        <a:lumOff val="60000"/>
                      </a:schemeClr>
                    </a:solidFill>
                  </a:tcPr>
                </a:tc>
                <a:tc>
                  <a:txBody>
                    <a:bodyPr/>
                    <a:lstStyle/>
                    <a:p>
                      <a:pPr algn="ctr"/>
                      <a:r>
                        <a:rPr lang="en-US" sz="1200" b="0" dirty="0"/>
                        <a:t>0</a:t>
                      </a:r>
                    </a:p>
                  </a:txBody>
                  <a:tcPr>
                    <a:solidFill>
                      <a:schemeClr val="accent4">
                        <a:lumMod val="40000"/>
                        <a:lumOff val="60000"/>
                      </a:schemeClr>
                    </a:solidFill>
                  </a:tcPr>
                </a:tc>
                <a:tc>
                  <a:txBody>
                    <a:bodyPr/>
                    <a:lstStyle/>
                    <a:p>
                      <a:pPr algn="ctr"/>
                      <a:r>
                        <a:rPr lang="en-US" sz="1200" b="0" dirty="0"/>
                        <a:t>0</a:t>
                      </a:r>
                    </a:p>
                  </a:txBody>
                  <a:tcPr>
                    <a:solidFill>
                      <a:schemeClr val="accent4">
                        <a:lumMod val="40000"/>
                        <a:lumOff val="60000"/>
                      </a:schemeClr>
                    </a:solidFill>
                  </a:tcPr>
                </a:tc>
                <a:tc>
                  <a:txBody>
                    <a:bodyPr/>
                    <a:lstStyle/>
                    <a:p>
                      <a:pPr algn="ctr"/>
                      <a:r>
                        <a:rPr lang="en-US" sz="1200" b="0" dirty="0"/>
                        <a:t>3</a:t>
                      </a:r>
                    </a:p>
                  </a:txBody>
                  <a:tcPr>
                    <a:solidFill>
                      <a:schemeClr val="accent4">
                        <a:lumMod val="40000"/>
                        <a:lumOff val="60000"/>
                      </a:schemeClr>
                    </a:solidFill>
                  </a:tcPr>
                </a:tc>
                <a:tc>
                  <a:txBody>
                    <a:bodyPr/>
                    <a:lstStyle/>
                    <a:p>
                      <a:pPr algn="ctr"/>
                      <a:r>
                        <a:rPr lang="en-US" sz="1200" b="0" dirty="0"/>
                        <a:t>600</a:t>
                      </a:r>
                    </a:p>
                  </a:txBody>
                  <a:tcPr>
                    <a:solidFill>
                      <a:schemeClr val="accent4">
                        <a:lumMod val="40000"/>
                        <a:lumOff val="60000"/>
                      </a:schemeClr>
                    </a:solidFill>
                  </a:tcPr>
                </a:tc>
                <a:extLst>
                  <a:ext uri="{0D108BD9-81ED-4DB2-BD59-A6C34878D82A}">
                    <a16:rowId xmlns:a16="http://schemas.microsoft.com/office/drawing/2014/main" val="1479611412"/>
                  </a:ext>
                </a:extLst>
              </a:tr>
              <a:tr h="264688">
                <a:tc>
                  <a:txBody>
                    <a:bodyPr/>
                    <a:lstStyle/>
                    <a:p>
                      <a:pPr algn="ctr"/>
                      <a:r>
                        <a:rPr lang="en-US" sz="1200" dirty="0"/>
                        <a:t>Resource Humaine</a:t>
                      </a:r>
                    </a:p>
                  </a:txBody>
                  <a:tcPr>
                    <a:solidFill>
                      <a:schemeClr val="accent4">
                        <a:lumMod val="40000"/>
                        <a:lumOff val="60000"/>
                      </a:schemeClr>
                    </a:solidFill>
                  </a:tcPr>
                </a:tc>
                <a:tc>
                  <a:txBody>
                    <a:bodyPr/>
                    <a:lstStyle/>
                    <a:p>
                      <a:pPr algn="ctr"/>
                      <a:r>
                        <a:rPr lang="en-US" sz="1200" dirty="0"/>
                        <a:t>1</a:t>
                      </a:r>
                    </a:p>
                  </a:txBody>
                  <a:tcPr>
                    <a:solidFill>
                      <a:schemeClr val="accent4">
                        <a:lumMod val="40000"/>
                        <a:lumOff val="60000"/>
                      </a:schemeClr>
                    </a:solidFill>
                  </a:tcPr>
                </a:tc>
                <a:tc>
                  <a:txBody>
                    <a:bodyPr/>
                    <a:lstStyle/>
                    <a:p>
                      <a:pPr algn="ctr"/>
                      <a:r>
                        <a:rPr lang="en-US" sz="1200" dirty="0"/>
                        <a:t>700</a:t>
                      </a:r>
                    </a:p>
                  </a:txBody>
                  <a:tcPr>
                    <a:solidFill>
                      <a:schemeClr val="accent4">
                        <a:lumMod val="40000"/>
                        <a:lumOff val="60000"/>
                      </a:schemeClr>
                    </a:solidFill>
                  </a:tcPr>
                </a:tc>
                <a:tc>
                  <a:txBody>
                    <a:bodyPr/>
                    <a:lstStyle/>
                    <a:p>
                      <a:pPr algn="ctr"/>
                      <a:r>
                        <a:rPr lang="en-US" sz="1200" dirty="0"/>
                        <a:t>1</a:t>
                      </a:r>
                    </a:p>
                  </a:txBody>
                  <a:tcPr>
                    <a:solidFill>
                      <a:schemeClr val="accent4">
                        <a:lumMod val="40000"/>
                        <a:lumOff val="60000"/>
                      </a:schemeClr>
                    </a:solidFill>
                  </a:tcPr>
                </a:tc>
                <a:tc>
                  <a:txBody>
                    <a:bodyPr/>
                    <a:lstStyle/>
                    <a:p>
                      <a:pPr algn="ctr"/>
                      <a:r>
                        <a:rPr lang="en-US" sz="1200" dirty="0"/>
                        <a:t>500</a:t>
                      </a:r>
                    </a:p>
                  </a:txBody>
                  <a:tcPr>
                    <a:solidFill>
                      <a:schemeClr val="accent4">
                        <a:lumMod val="40000"/>
                        <a:lumOff val="60000"/>
                      </a:schemeClr>
                    </a:solidFill>
                  </a:tcPr>
                </a:tc>
                <a:tc>
                  <a:txBody>
                    <a:bodyPr/>
                    <a:lstStyle/>
                    <a:p>
                      <a:pPr algn="ctr"/>
                      <a:r>
                        <a:rPr lang="en-US" sz="1200" dirty="0"/>
                        <a:t>0</a:t>
                      </a:r>
                    </a:p>
                  </a:txBody>
                  <a:tcPr>
                    <a:solidFill>
                      <a:schemeClr val="accent4">
                        <a:lumMod val="40000"/>
                        <a:lumOff val="60000"/>
                      </a:schemeClr>
                    </a:solidFill>
                  </a:tcPr>
                </a:tc>
                <a:tc>
                  <a:txBody>
                    <a:bodyPr/>
                    <a:lstStyle/>
                    <a:p>
                      <a:pPr algn="ctr"/>
                      <a:r>
                        <a:rPr lang="en-US" sz="1200" dirty="0"/>
                        <a:t>0</a:t>
                      </a:r>
                    </a:p>
                  </a:txBody>
                  <a:tcPr>
                    <a:solidFill>
                      <a:schemeClr val="accent4">
                        <a:lumMod val="40000"/>
                        <a:lumOff val="60000"/>
                      </a:schemeClr>
                    </a:solidFill>
                  </a:tcPr>
                </a:tc>
                <a:tc>
                  <a:txBody>
                    <a:bodyPr/>
                    <a:lstStyle/>
                    <a:p>
                      <a:pPr algn="ctr"/>
                      <a:r>
                        <a:rPr lang="en-US" sz="1200" dirty="0"/>
                        <a:t>2</a:t>
                      </a:r>
                    </a:p>
                  </a:txBody>
                  <a:tcPr>
                    <a:solidFill>
                      <a:schemeClr val="accent4">
                        <a:lumMod val="40000"/>
                        <a:lumOff val="60000"/>
                      </a:schemeClr>
                    </a:solidFill>
                  </a:tcPr>
                </a:tc>
                <a:tc>
                  <a:txBody>
                    <a:bodyPr/>
                    <a:lstStyle/>
                    <a:p>
                      <a:pPr algn="ctr"/>
                      <a:r>
                        <a:rPr lang="en-US" sz="1200" dirty="0"/>
                        <a:t>400</a:t>
                      </a:r>
                    </a:p>
                  </a:txBody>
                  <a:tcPr>
                    <a:solidFill>
                      <a:schemeClr val="accent4">
                        <a:lumMod val="40000"/>
                        <a:lumOff val="60000"/>
                      </a:schemeClr>
                    </a:solidFill>
                  </a:tcPr>
                </a:tc>
                <a:extLst>
                  <a:ext uri="{0D108BD9-81ED-4DB2-BD59-A6C34878D82A}">
                    <a16:rowId xmlns:a16="http://schemas.microsoft.com/office/drawing/2014/main" val="2262488481"/>
                  </a:ext>
                </a:extLst>
              </a:tr>
              <a:tr h="235833">
                <a:tc>
                  <a:txBody>
                    <a:bodyPr/>
                    <a:lstStyle/>
                    <a:p>
                      <a:pPr algn="ctr"/>
                      <a:r>
                        <a:rPr lang="en-US" sz="1200" dirty="0"/>
                        <a:t>Assistant production</a:t>
                      </a:r>
                    </a:p>
                  </a:txBody>
                  <a:tcPr>
                    <a:solidFill>
                      <a:schemeClr val="accent4">
                        <a:lumMod val="40000"/>
                        <a:lumOff val="60000"/>
                      </a:schemeClr>
                    </a:solidFill>
                  </a:tcPr>
                </a:tc>
                <a:tc>
                  <a:txBody>
                    <a:bodyPr/>
                    <a:lstStyle/>
                    <a:p>
                      <a:pPr algn="ctr"/>
                      <a:r>
                        <a:rPr lang="en-US" sz="1200" dirty="0"/>
                        <a:t>1</a:t>
                      </a:r>
                    </a:p>
                  </a:txBody>
                  <a:tcPr>
                    <a:solidFill>
                      <a:schemeClr val="accent4">
                        <a:lumMod val="40000"/>
                        <a:lumOff val="60000"/>
                      </a:schemeClr>
                    </a:solidFill>
                  </a:tcPr>
                </a:tc>
                <a:tc>
                  <a:txBody>
                    <a:bodyPr/>
                    <a:lstStyle/>
                    <a:p>
                      <a:pPr algn="ctr"/>
                      <a:r>
                        <a:rPr lang="en-US" sz="1200" dirty="0"/>
                        <a:t>700</a:t>
                      </a:r>
                    </a:p>
                  </a:txBody>
                  <a:tcPr>
                    <a:solidFill>
                      <a:schemeClr val="accent4">
                        <a:lumMod val="40000"/>
                        <a:lumOff val="60000"/>
                      </a:schemeClr>
                    </a:solidFill>
                  </a:tcPr>
                </a:tc>
                <a:tc>
                  <a:txBody>
                    <a:bodyPr/>
                    <a:lstStyle/>
                    <a:p>
                      <a:pPr algn="ctr"/>
                      <a:r>
                        <a:rPr lang="en-US" sz="1200" dirty="0"/>
                        <a:t>1</a:t>
                      </a:r>
                    </a:p>
                  </a:txBody>
                  <a:tcPr>
                    <a:solidFill>
                      <a:schemeClr val="accent4">
                        <a:lumMod val="40000"/>
                        <a:lumOff val="60000"/>
                      </a:schemeClr>
                    </a:solidFill>
                  </a:tcPr>
                </a:tc>
                <a:tc>
                  <a:txBody>
                    <a:bodyPr/>
                    <a:lstStyle/>
                    <a:p>
                      <a:pPr algn="ctr"/>
                      <a:r>
                        <a:rPr lang="en-US" sz="1200" dirty="0"/>
                        <a:t>500</a:t>
                      </a:r>
                    </a:p>
                  </a:txBody>
                  <a:tcPr>
                    <a:solidFill>
                      <a:schemeClr val="accent4">
                        <a:lumMod val="40000"/>
                        <a:lumOff val="60000"/>
                      </a:schemeClr>
                    </a:solidFill>
                  </a:tcPr>
                </a:tc>
                <a:tc>
                  <a:txBody>
                    <a:bodyPr/>
                    <a:lstStyle/>
                    <a:p>
                      <a:pPr algn="ctr"/>
                      <a:r>
                        <a:rPr lang="en-US" sz="1200" dirty="0"/>
                        <a:t>0</a:t>
                      </a:r>
                    </a:p>
                  </a:txBody>
                  <a:tcPr>
                    <a:solidFill>
                      <a:schemeClr val="accent4">
                        <a:lumMod val="40000"/>
                        <a:lumOff val="60000"/>
                      </a:schemeClr>
                    </a:solidFill>
                  </a:tcPr>
                </a:tc>
                <a:tc>
                  <a:txBody>
                    <a:bodyPr/>
                    <a:lstStyle/>
                    <a:p>
                      <a:pPr algn="ctr"/>
                      <a:r>
                        <a:rPr lang="en-US" sz="1200" b="0" dirty="0"/>
                        <a:t>0</a:t>
                      </a:r>
                    </a:p>
                  </a:txBody>
                  <a:tcPr>
                    <a:solidFill>
                      <a:schemeClr val="accent4">
                        <a:lumMod val="40000"/>
                        <a:lumOff val="60000"/>
                      </a:schemeClr>
                    </a:solidFill>
                  </a:tcPr>
                </a:tc>
                <a:tc>
                  <a:txBody>
                    <a:bodyPr/>
                    <a:lstStyle/>
                    <a:p>
                      <a:pPr algn="ctr"/>
                      <a:r>
                        <a:rPr lang="en-US" sz="1200" b="0" dirty="0"/>
                        <a:t>2</a:t>
                      </a:r>
                    </a:p>
                  </a:txBody>
                  <a:tcPr>
                    <a:solidFill>
                      <a:schemeClr val="accent4">
                        <a:lumMod val="40000"/>
                        <a:lumOff val="60000"/>
                      </a:schemeClr>
                    </a:solidFill>
                  </a:tcPr>
                </a:tc>
                <a:tc>
                  <a:txBody>
                    <a:bodyPr/>
                    <a:lstStyle/>
                    <a:p>
                      <a:pPr algn="ctr"/>
                      <a:r>
                        <a:rPr lang="en-US" sz="1200" b="0" dirty="0"/>
                        <a:t>400</a:t>
                      </a:r>
                    </a:p>
                  </a:txBody>
                  <a:tcPr>
                    <a:solidFill>
                      <a:schemeClr val="accent4">
                        <a:lumMod val="40000"/>
                        <a:lumOff val="60000"/>
                      </a:schemeClr>
                    </a:solidFill>
                  </a:tcPr>
                </a:tc>
                <a:extLst>
                  <a:ext uri="{0D108BD9-81ED-4DB2-BD59-A6C34878D82A}">
                    <a16:rowId xmlns:a16="http://schemas.microsoft.com/office/drawing/2014/main" val="2208187318"/>
                  </a:ext>
                </a:extLst>
              </a:tr>
              <a:tr h="264688">
                <a:tc>
                  <a:txBody>
                    <a:bodyPr/>
                    <a:lstStyle/>
                    <a:p>
                      <a:pPr algn="ctr"/>
                      <a:r>
                        <a:rPr lang="en-US" sz="1200" dirty="0"/>
                        <a:t>Total</a:t>
                      </a:r>
                    </a:p>
                  </a:txBody>
                  <a:tcPr>
                    <a:solidFill>
                      <a:srgbClr val="B79000"/>
                    </a:solidFill>
                  </a:tcPr>
                </a:tc>
                <a:tc>
                  <a:txBody>
                    <a:bodyPr/>
                    <a:lstStyle/>
                    <a:p>
                      <a:pPr algn="ctr"/>
                      <a:r>
                        <a:rPr lang="en-US" sz="1200" b="1" dirty="0"/>
                        <a:t>18</a:t>
                      </a:r>
                    </a:p>
                  </a:txBody>
                  <a:tcPr>
                    <a:solidFill>
                      <a:srgbClr val="B79000"/>
                    </a:solidFill>
                  </a:tcPr>
                </a:tc>
                <a:tc>
                  <a:txBody>
                    <a:bodyPr/>
                    <a:lstStyle/>
                    <a:p>
                      <a:pPr algn="ctr"/>
                      <a:r>
                        <a:rPr lang="en-US" sz="1200" b="1" dirty="0"/>
                        <a:t>12,600</a:t>
                      </a:r>
                    </a:p>
                  </a:txBody>
                  <a:tcPr>
                    <a:solidFill>
                      <a:srgbClr val="B79000"/>
                    </a:solidFill>
                  </a:tcPr>
                </a:tc>
                <a:tc>
                  <a:txBody>
                    <a:bodyPr/>
                    <a:lstStyle/>
                    <a:p>
                      <a:pPr algn="ctr"/>
                      <a:r>
                        <a:rPr lang="en-US" sz="1200" b="1" dirty="0"/>
                        <a:t>21</a:t>
                      </a:r>
                    </a:p>
                  </a:txBody>
                  <a:tcPr>
                    <a:solidFill>
                      <a:srgbClr val="B79000"/>
                    </a:solidFill>
                  </a:tcPr>
                </a:tc>
                <a:tc>
                  <a:txBody>
                    <a:bodyPr/>
                    <a:lstStyle/>
                    <a:p>
                      <a:pPr algn="ctr"/>
                      <a:r>
                        <a:rPr lang="en-US" sz="1200" b="1" dirty="0"/>
                        <a:t>9,500</a:t>
                      </a:r>
                    </a:p>
                  </a:txBody>
                  <a:tcPr>
                    <a:solidFill>
                      <a:srgbClr val="B79000"/>
                    </a:solidFill>
                  </a:tcPr>
                </a:tc>
                <a:tc>
                  <a:txBody>
                    <a:bodyPr/>
                    <a:lstStyle/>
                    <a:p>
                      <a:pPr algn="ctr"/>
                      <a:r>
                        <a:rPr lang="en-US" sz="1200" b="1" dirty="0"/>
                        <a:t>3</a:t>
                      </a:r>
                    </a:p>
                  </a:txBody>
                  <a:tcPr>
                    <a:solidFill>
                      <a:srgbClr val="B79000"/>
                    </a:solidFill>
                  </a:tcPr>
                </a:tc>
                <a:tc>
                  <a:txBody>
                    <a:bodyPr/>
                    <a:lstStyle/>
                    <a:p>
                      <a:pPr algn="ctr"/>
                      <a:r>
                        <a:rPr lang="en-US" sz="1200" b="1" dirty="0"/>
                        <a:t>1,200</a:t>
                      </a:r>
                    </a:p>
                  </a:txBody>
                  <a:tcPr>
                    <a:solidFill>
                      <a:srgbClr val="B79000"/>
                    </a:solidFill>
                  </a:tcPr>
                </a:tc>
                <a:tc>
                  <a:txBody>
                    <a:bodyPr/>
                    <a:lstStyle/>
                    <a:p>
                      <a:pPr algn="ctr"/>
                      <a:endParaRPr lang="en-US" sz="1200" b="1" dirty="0"/>
                    </a:p>
                  </a:txBody>
                  <a:tcPr>
                    <a:solidFill>
                      <a:srgbClr val="B79000"/>
                    </a:solidFill>
                  </a:tcPr>
                </a:tc>
                <a:tc>
                  <a:txBody>
                    <a:bodyPr/>
                    <a:lstStyle/>
                    <a:p>
                      <a:pPr algn="ctr"/>
                      <a:r>
                        <a:rPr lang="en-US" sz="1200" b="1" dirty="0"/>
                        <a:t>8,800</a:t>
                      </a:r>
                    </a:p>
                  </a:txBody>
                  <a:tcPr>
                    <a:solidFill>
                      <a:srgbClr val="B79000"/>
                    </a:solidFill>
                  </a:tcPr>
                </a:tc>
                <a:extLst>
                  <a:ext uri="{0D108BD9-81ED-4DB2-BD59-A6C34878D82A}">
                    <a16:rowId xmlns:a16="http://schemas.microsoft.com/office/drawing/2014/main" val="4013239469"/>
                  </a:ext>
                </a:extLst>
              </a:tr>
              <a:tr h="264688">
                <a:tc>
                  <a:txBody>
                    <a:bodyPr/>
                    <a:lstStyle/>
                    <a:p>
                      <a:pPr algn="ctr"/>
                      <a:endParaRPr lang="en-US" sz="1200" dirty="0"/>
                    </a:p>
                  </a:txBody>
                  <a:tcPr>
                    <a:noFill/>
                  </a:tcPr>
                </a:tc>
                <a:tc>
                  <a:txBody>
                    <a:bodyPr/>
                    <a:lstStyle/>
                    <a:p>
                      <a:pPr algn="ctr"/>
                      <a:endParaRPr lang="en-US" sz="1200" b="1" dirty="0"/>
                    </a:p>
                  </a:txBody>
                  <a:tcPr>
                    <a:noFill/>
                  </a:tcPr>
                </a:tc>
                <a:tc>
                  <a:txBody>
                    <a:bodyPr/>
                    <a:lstStyle/>
                    <a:p>
                      <a:pPr algn="ctr"/>
                      <a:endParaRPr lang="en-US" sz="1200" b="1" dirty="0"/>
                    </a:p>
                  </a:txBody>
                  <a:tcPr>
                    <a:noFill/>
                  </a:tcPr>
                </a:tc>
                <a:tc>
                  <a:txBody>
                    <a:bodyPr/>
                    <a:lstStyle/>
                    <a:p>
                      <a:pPr algn="ctr"/>
                      <a:endParaRPr lang="en-US" sz="1200" b="1" dirty="0"/>
                    </a:p>
                  </a:txBody>
                  <a:tcPr>
                    <a:noFill/>
                  </a:tcPr>
                </a:tc>
                <a:tc>
                  <a:txBody>
                    <a:bodyPr/>
                    <a:lstStyle/>
                    <a:p>
                      <a:pPr algn="ctr"/>
                      <a:endParaRPr lang="en-US" sz="1200" b="1" dirty="0"/>
                    </a:p>
                  </a:txBody>
                  <a:tcPr>
                    <a:noFill/>
                  </a:tcPr>
                </a:tc>
                <a:tc>
                  <a:txBody>
                    <a:bodyPr/>
                    <a:lstStyle/>
                    <a:p>
                      <a:pPr algn="ctr"/>
                      <a:endParaRPr lang="en-US" sz="1200" b="1" dirty="0"/>
                    </a:p>
                  </a:txBody>
                  <a:tcPr>
                    <a:noFill/>
                  </a:tcPr>
                </a:tc>
                <a:tc>
                  <a:txBody>
                    <a:bodyPr/>
                    <a:lstStyle/>
                    <a:p>
                      <a:pPr algn="ctr"/>
                      <a:endParaRPr lang="en-US" sz="1200" b="1" dirty="0"/>
                    </a:p>
                  </a:txBody>
                  <a:tcPr>
                    <a:noFill/>
                  </a:tcPr>
                </a:tc>
                <a:tc>
                  <a:txBody>
                    <a:bodyPr/>
                    <a:lstStyle/>
                    <a:p>
                      <a:pPr algn="ctr"/>
                      <a:endParaRPr lang="en-US" sz="1200" b="1" dirty="0"/>
                    </a:p>
                  </a:txBody>
                  <a:tcPr>
                    <a:noFill/>
                  </a:tcPr>
                </a:tc>
                <a:tc>
                  <a:txBody>
                    <a:bodyPr/>
                    <a:lstStyle/>
                    <a:p>
                      <a:pPr algn="ctr"/>
                      <a:endParaRPr lang="en-US" sz="1200" b="1" dirty="0"/>
                    </a:p>
                  </a:txBody>
                  <a:tcPr>
                    <a:noFill/>
                  </a:tcPr>
                </a:tc>
                <a:extLst>
                  <a:ext uri="{0D108BD9-81ED-4DB2-BD59-A6C34878D82A}">
                    <a16:rowId xmlns:a16="http://schemas.microsoft.com/office/drawing/2014/main" val="1473033150"/>
                  </a:ext>
                </a:extLst>
              </a:tr>
              <a:tr h="588370">
                <a:tc>
                  <a:txBody>
                    <a:bodyPr/>
                    <a:lstStyle/>
                    <a:p>
                      <a:pPr algn="ctr"/>
                      <a:r>
                        <a:rPr lang="en-US" sz="2400" b="1" dirty="0">
                          <a:solidFill>
                            <a:schemeClr val="bg1">
                              <a:lumMod val="95000"/>
                            </a:schemeClr>
                          </a:solidFill>
                        </a:rPr>
                        <a:t>Total Salaire/jour</a:t>
                      </a:r>
                    </a:p>
                  </a:txBody>
                  <a:tcPr>
                    <a:solidFill>
                      <a:schemeClr val="tx2">
                        <a:lumMod val="75000"/>
                      </a:schemeClr>
                    </a:solidFill>
                  </a:tcPr>
                </a:tc>
                <a:tc gridSpan="2">
                  <a:txBody>
                    <a:bodyPr/>
                    <a:lstStyle/>
                    <a:p>
                      <a:pPr algn="ctr"/>
                      <a:r>
                        <a:rPr lang="en-US" sz="2800" b="1" dirty="0">
                          <a:solidFill>
                            <a:schemeClr val="bg1">
                              <a:lumMod val="95000"/>
                            </a:schemeClr>
                          </a:solidFill>
                        </a:rPr>
                        <a:t>12,600</a:t>
                      </a:r>
                    </a:p>
                  </a:txBody>
                  <a:tcPr>
                    <a:solidFill>
                      <a:srgbClr val="EBB099"/>
                    </a:solidFill>
                  </a:tcPr>
                </a:tc>
                <a:tc hMerge="1">
                  <a:txBody>
                    <a:bodyPr/>
                    <a:lstStyle/>
                    <a:p>
                      <a:pPr algn="ctr"/>
                      <a:endParaRPr lang="en-US" sz="1200" b="1" dirty="0"/>
                    </a:p>
                  </a:txBody>
                  <a:tcPr>
                    <a:solidFill>
                      <a:schemeClr val="tx2">
                        <a:lumMod val="75000"/>
                      </a:schemeClr>
                    </a:solidFill>
                  </a:tcPr>
                </a:tc>
                <a:tc gridSpan="2">
                  <a:txBody>
                    <a:bodyPr/>
                    <a:lstStyle/>
                    <a:p>
                      <a:pPr algn="ctr"/>
                      <a:r>
                        <a:rPr lang="en-US" sz="2800" b="1" dirty="0">
                          <a:solidFill>
                            <a:schemeClr val="bg1">
                              <a:lumMod val="95000"/>
                            </a:schemeClr>
                          </a:solidFill>
                        </a:rPr>
                        <a:t>9,500</a:t>
                      </a:r>
                    </a:p>
                  </a:txBody>
                  <a:tcPr>
                    <a:solidFill>
                      <a:schemeClr val="accent6">
                        <a:lumMod val="75000"/>
                      </a:schemeClr>
                    </a:solidFill>
                  </a:tcPr>
                </a:tc>
                <a:tc hMerge="1">
                  <a:txBody>
                    <a:bodyPr/>
                    <a:lstStyle/>
                    <a:p>
                      <a:pPr algn="ctr"/>
                      <a:endParaRPr lang="en-US" sz="1200" b="1" dirty="0"/>
                    </a:p>
                  </a:txBody>
                  <a:tcPr>
                    <a:solidFill>
                      <a:schemeClr val="tx2">
                        <a:lumMod val="75000"/>
                      </a:schemeClr>
                    </a:solidFill>
                  </a:tcPr>
                </a:tc>
                <a:tc gridSpan="2">
                  <a:txBody>
                    <a:bodyPr/>
                    <a:lstStyle/>
                    <a:p>
                      <a:pPr algn="ctr"/>
                      <a:r>
                        <a:rPr lang="en-US" sz="2800" b="1" dirty="0">
                          <a:solidFill>
                            <a:schemeClr val="bg1">
                              <a:lumMod val="95000"/>
                            </a:schemeClr>
                          </a:solidFill>
                        </a:rPr>
                        <a:t>1,200</a:t>
                      </a:r>
                    </a:p>
                  </a:txBody>
                  <a:tcPr>
                    <a:solidFill>
                      <a:schemeClr val="tx2">
                        <a:lumMod val="75000"/>
                      </a:schemeClr>
                    </a:solidFill>
                  </a:tcPr>
                </a:tc>
                <a:tc hMerge="1">
                  <a:txBody>
                    <a:bodyPr/>
                    <a:lstStyle/>
                    <a:p>
                      <a:pPr algn="ctr"/>
                      <a:endParaRPr lang="en-US" sz="1200" b="1" dirty="0"/>
                    </a:p>
                  </a:txBody>
                  <a:tcPr>
                    <a:solidFill>
                      <a:schemeClr val="tx2">
                        <a:lumMod val="75000"/>
                      </a:schemeClr>
                    </a:solidFill>
                  </a:tcPr>
                </a:tc>
                <a:tc gridSpan="2">
                  <a:txBody>
                    <a:bodyPr/>
                    <a:lstStyle/>
                    <a:p>
                      <a:pPr algn="ctr"/>
                      <a:r>
                        <a:rPr lang="en-US" sz="2800" b="1" dirty="0">
                          <a:solidFill>
                            <a:schemeClr val="bg1">
                              <a:lumMod val="95000"/>
                            </a:schemeClr>
                          </a:solidFill>
                        </a:rPr>
                        <a:t>32,100</a:t>
                      </a:r>
                    </a:p>
                  </a:txBody>
                  <a:tcPr>
                    <a:solidFill>
                      <a:srgbClr val="C00000"/>
                    </a:solidFill>
                  </a:tcPr>
                </a:tc>
                <a:tc hMerge="1">
                  <a:txBody>
                    <a:bodyPr/>
                    <a:lstStyle/>
                    <a:p>
                      <a:pPr algn="ctr"/>
                      <a:endParaRPr lang="en-US" sz="1200" b="1" dirty="0"/>
                    </a:p>
                  </a:txBody>
                  <a:tcPr>
                    <a:solidFill>
                      <a:schemeClr val="tx2">
                        <a:lumMod val="75000"/>
                      </a:schemeClr>
                    </a:solidFill>
                  </a:tcPr>
                </a:tc>
                <a:extLst>
                  <a:ext uri="{0D108BD9-81ED-4DB2-BD59-A6C34878D82A}">
                    <a16:rowId xmlns:a16="http://schemas.microsoft.com/office/drawing/2014/main" val="78805175"/>
                  </a:ext>
                </a:extLst>
              </a:tr>
            </a:tbl>
          </a:graphicData>
        </a:graphic>
      </p:graphicFrame>
    </p:spTree>
    <p:extLst>
      <p:ext uri="{BB962C8B-B14F-4D97-AF65-F5344CB8AC3E}">
        <p14:creationId xmlns:p14="http://schemas.microsoft.com/office/powerpoint/2010/main" val="3485831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alphaModFix amt="10000"/>
          </a:blip>
          <a:stretch>
            <a:fillRect/>
          </a:stretch>
        </a:blip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EBCA182F-CBC7-4975-81D6-46C9803BA8C3}"/>
              </a:ext>
            </a:extLst>
          </p:cNvPr>
          <p:cNvSpPr/>
          <p:nvPr/>
        </p:nvSpPr>
        <p:spPr>
          <a:xfrm>
            <a:off x="85725" y="0"/>
            <a:ext cx="12004675" cy="953326"/>
          </a:xfrm>
          <a:prstGeom prst="rect">
            <a:avLst/>
          </a:prstGeom>
          <a:blipFill dpi="0" rotWithShape="1">
            <a:blip r:embed="rId3">
              <a:lum bright="70000" contrast="-70000"/>
            </a:blip>
            <a:srcRect/>
            <a:tile tx="0" ty="0" sx="100000" sy="100000" flip="none" algn="tl"/>
          </a:blipFill>
          <a:ln w="212725"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A749323-AFFA-470A-8B11-B01725D2B0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6405" y="-164508"/>
            <a:ext cx="1184980" cy="1184980"/>
          </a:xfrm>
          <a:prstGeom prst="rect">
            <a:avLst/>
          </a:prstGeom>
        </p:spPr>
      </p:pic>
      <p:pic>
        <p:nvPicPr>
          <p:cNvPr id="17" name="Picture 16">
            <a:extLst>
              <a:ext uri="{FF2B5EF4-FFF2-40B4-BE49-F238E27FC236}">
                <a16:creationId xmlns:a16="http://schemas.microsoft.com/office/drawing/2014/main" id="{D9E82C43-0BBC-468D-84A7-D360025796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9865" y="-265529"/>
            <a:ext cx="1938924" cy="1938924"/>
          </a:xfrm>
          <a:prstGeom prst="rect">
            <a:avLst/>
          </a:prstGeom>
        </p:spPr>
      </p:pic>
      <p:pic>
        <p:nvPicPr>
          <p:cNvPr id="19" name="Picture 18">
            <a:extLst>
              <a:ext uri="{FF2B5EF4-FFF2-40B4-BE49-F238E27FC236}">
                <a16:creationId xmlns:a16="http://schemas.microsoft.com/office/drawing/2014/main" id="{3EEEE72C-4C04-4D57-BB7E-141AF44750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601" y="28995"/>
            <a:ext cx="885059" cy="885059"/>
          </a:xfrm>
          <a:prstGeom prst="rect">
            <a:avLst/>
          </a:prstGeom>
        </p:spPr>
      </p:pic>
      <p:pic>
        <p:nvPicPr>
          <p:cNvPr id="21" name="Picture 20">
            <a:extLst>
              <a:ext uri="{FF2B5EF4-FFF2-40B4-BE49-F238E27FC236}">
                <a16:creationId xmlns:a16="http://schemas.microsoft.com/office/drawing/2014/main" id="{CD410468-706D-4F23-9CAF-ABD2114DFD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1141" y="-265529"/>
            <a:ext cx="1938924" cy="1938924"/>
          </a:xfrm>
          <a:prstGeom prst="rect">
            <a:avLst/>
          </a:prstGeom>
        </p:spPr>
      </p:pic>
      <p:pic>
        <p:nvPicPr>
          <p:cNvPr id="23" name="Picture 22">
            <a:extLst>
              <a:ext uri="{FF2B5EF4-FFF2-40B4-BE49-F238E27FC236}">
                <a16:creationId xmlns:a16="http://schemas.microsoft.com/office/drawing/2014/main" id="{6B3600B5-2BC5-4311-96B3-E5EA0723F8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33877" y="28995"/>
            <a:ext cx="885059" cy="885059"/>
          </a:xfrm>
          <a:prstGeom prst="rect">
            <a:avLst/>
          </a:prstGeom>
        </p:spPr>
      </p:pic>
      <p:pic>
        <p:nvPicPr>
          <p:cNvPr id="25" name="Picture 24">
            <a:extLst>
              <a:ext uri="{FF2B5EF4-FFF2-40B4-BE49-F238E27FC236}">
                <a16:creationId xmlns:a16="http://schemas.microsoft.com/office/drawing/2014/main" id="{5644C5B2-0739-4D1E-8AB8-6B37BA3B6C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2417" y="-265529"/>
            <a:ext cx="1938924" cy="1938924"/>
          </a:xfrm>
          <a:prstGeom prst="rect">
            <a:avLst/>
          </a:prstGeom>
        </p:spPr>
      </p:pic>
      <p:pic>
        <p:nvPicPr>
          <p:cNvPr id="27" name="Picture 26">
            <a:extLst>
              <a:ext uri="{FF2B5EF4-FFF2-40B4-BE49-F238E27FC236}">
                <a16:creationId xmlns:a16="http://schemas.microsoft.com/office/drawing/2014/main" id="{3AD07870-37C3-40E3-85E6-5C9488184A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5153" y="28995"/>
            <a:ext cx="885059" cy="885059"/>
          </a:xfrm>
          <a:prstGeom prst="rect">
            <a:avLst/>
          </a:prstGeom>
        </p:spPr>
      </p:pic>
      <p:pic>
        <p:nvPicPr>
          <p:cNvPr id="13" name="Picture 12">
            <a:extLst>
              <a:ext uri="{FF2B5EF4-FFF2-40B4-BE49-F238E27FC236}">
                <a16:creationId xmlns:a16="http://schemas.microsoft.com/office/drawing/2014/main" id="{23AF86C0-1302-434C-BA6B-BF84655580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24301" y="-638635"/>
            <a:ext cx="2853314" cy="2853314"/>
          </a:xfrm>
          <a:prstGeom prst="rect">
            <a:avLst/>
          </a:prstGeom>
        </p:spPr>
      </p:pic>
      <p:graphicFrame>
        <p:nvGraphicFramePr>
          <p:cNvPr id="18" name="Diagram 17">
            <a:extLst>
              <a:ext uri="{FF2B5EF4-FFF2-40B4-BE49-F238E27FC236}">
                <a16:creationId xmlns:a16="http://schemas.microsoft.com/office/drawing/2014/main" id="{97A62C93-6920-4A7A-98C3-1AA9C01D7D3F}"/>
              </a:ext>
            </a:extLst>
          </p:cNvPr>
          <p:cNvGraphicFramePr/>
          <p:nvPr>
            <p:extLst>
              <p:ext uri="{D42A27DB-BD31-4B8C-83A1-F6EECF244321}">
                <p14:modId xmlns:p14="http://schemas.microsoft.com/office/powerpoint/2010/main" val="4061041407"/>
              </p:ext>
            </p:extLst>
          </p:nvPr>
        </p:nvGraphicFramePr>
        <p:xfrm>
          <a:off x="132601" y="1218855"/>
          <a:ext cx="6404408"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TextBox 1">
            <a:extLst>
              <a:ext uri="{FF2B5EF4-FFF2-40B4-BE49-F238E27FC236}">
                <a16:creationId xmlns:a16="http://schemas.microsoft.com/office/drawing/2014/main" id="{5C151124-2DF0-497C-93FB-6FBFCDAD03C5}"/>
              </a:ext>
            </a:extLst>
          </p:cNvPr>
          <p:cNvSpPr txBox="1"/>
          <p:nvPr/>
        </p:nvSpPr>
        <p:spPr>
          <a:xfrm>
            <a:off x="6628658" y="2897136"/>
            <a:ext cx="5353773" cy="2062103"/>
          </a:xfrm>
          <a:prstGeom prst="rect">
            <a:avLst/>
          </a:prstGeom>
          <a:noFill/>
        </p:spPr>
        <p:txBody>
          <a:bodyPr wrap="none" rtlCol="0">
            <a:spAutoFit/>
          </a:bodyPr>
          <a:lstStyle/>
          <a:p>
            <a:r>
              <a:rPr lang="en-US" sz="1600" dirty="0"/>
              <a:t>La Location Transports (en partie) et La Provision Nourriture</a:t>
            </a:r>
          </a:p>
          <a:p>
            <a:r>
              <a:rPr lang="en-US" sz="1600" dirty="0"/>
              <a:t>peuvent être sponsorisés en échange de pub.</a:t>
            </a:r>
          </a:p>
          <a:p>
            <a:endParaRPr lang="en-US" sz="1600" dirty="0"/>
          </a:p>
          <a:p>
            <a:r>
              <a:rPr lang="en-US" sz="1600" dirty="0"/>
              <a:t>La Location des Équipements et Les Salaires sont payés par </a:t>
            </a:r>
          </a:p>
          <a:p>
            <a:r>
              <a:rPr lang="en-US" sz="1600" dirty="0"/>
              <a:t>les revenues</a:t>
            </a:r>
          </a:p>
          <a:p>
            <a:endParaRPr lang="en-US" sz="1600" dirty="0"/>
          </a:p>
          <a:p>
            <a:r>
              <a:rPr lang="en-US" sz="1600" dirty="0"/>
              <a:t>Le Breakeven est le total des dépenses par jours pour </a:t>
            </a:r>
          </a:p>
          <a:p>
            <a:r>
              <a:rPr lang="en-US" sz="1600" dirty="0"/>
              <a:t>comprendre comment mieux diriger l’activité.</a:t>
            </a:r>
          </a:p>
        </p:txBody>
      </p:sp>
    </p:spTree>
    <p:extLst>
      <p:ext uri="{BB962C8B-B14F-4D97-AF65-F5344CB8AC3E}">
        <p14:creationId xmlns:p14="http://schemas.microsoft.com/office/powerpoint/2010/main" val="13571641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CF766F-92AA-44F8-9BB6-9EFF3FC9B76C}"/>
              </a:ext>
            </a:extLst>
          </p:cNvPr>
          <p:cNvSpPr txBox="1"/>
          <p:nvPr/>
        </p:nvSpPr>
        <p:spPr>
          <a:xfrm>
            <a:off x="0" y="412367"/>
            <a:ext cx="3805881" cy="461665"/>
          </a:xfrm>
          <a:prstGeom prst="rect">
            <a:avLst/>
          </a:prstGeom>
          <a:solidFill>
            <a:schemeClr val="bg1">
              <a:lumMod val="65000"/>
            </a:schemeClr>
          </a:solidFill>
        </p:spPr>
        <p:txBody>
          <a:bodyPr wrap="square" rtlCol="0">
            <a:spAutoFit/>
          </a:bodyPr>
          <a:lstStyle/>
          <a:p>
            <a:pPr algn="ctr"/>
            <a:r>
              <a:rPr lang="en-US" sz="2400" b="1" dirty="0">
                <a:solidFill>
                  <a:schemeClr val="bg1"/>
                </a:solidFill>
              </a:rPr>
              <a:t>Critères de Recrutement</a:t>
            </a:r>
          </a:p>
        </p:txBody>
      </p:sp>
      <p:graphicFrame>
        <p:nvGraphicFramePr>
          <p:cNvPr id="4" name="Table 4">
            <a:extLst>
              <a:ext uri="{FF2B5EF4-FFF2-40B4-BE49-F238E27FC236}">
                <a16:creationId xmlns:a16="http://schemas.microsoft.com/office/drawing/2014/main" id="{CF1F3641-0199-4BEE-BB77-8EEB31394D29}"/>
              </a:ext>
            </a:extLst>
          </p:cNvPr>
          <p:cNvGraphicFramePr>
            <a:graphicFrameLocks noGrp="1"/>
          </p:cNvGraphicFramePr>
          <p:nvPr>
            <p:extLst>
              <p:ext uri="{D42A27DB-BD31-4B8C-83A1-F6EECF244321}">
                <p14:modId xmlns:p14="http://schemas.microsoft.com/office/powerpoint/2010/main" val="3756009594"/>
              </p:ext>
            </p:extLst>
          </p:nvPr>
        </p:nvGraphicFramePr>
        <p:xfrm>
          <a:off x="353052" y="1081850"/>
          <a:ext cx="11485895" cy="5319978"/>
        </p:xfrm>
        <a:graphic>
          <a:graphicData uri="http://schemas.openxmlformats.org/drawingml/2006/table">
            <a:tbl>
              <a:tblPr firstRow="1" bandRow="1">
                <a:tableStyleId>{5C22544A-7EE6-4342-B048-85BDC9FD1C3A}</a:tableStyleId>
              </a:tblPr>
              <a:tblGrid>
                <a:gridCol w="11485895">
                  <a:extLst>
                    <a:ext uri="{9D8B030D-6E8A-4147-A177-3AD203B41FA5}">
                      <a16:colId xmlns:a16="http://schemas.microsoft.com/office/drawing/2014/main" val="2735392924"/>
                    </a:ext>
                  </a:extLst>
                </a:gridCol>
              </a:tblGrid>
              <a:tr h="363301">
                <a:tc>
                  <a:txBody>
                    <a:bodyPr/>
                    <a:lstStyle/>
                    <a:p>
                      <a:pPr algn="l"/>
                      <a:r>
                        <a:rPr lang="en-US" dirty="0">
                          <a:solidFill>
                            <a:schemeClr val="tx1"/>
                          </a:solidFill>
                        </a:rPr>
                        <a:t>Noms </a:t>
                      </a:r>
                    </a:p>
                  </a:txBody>
                  <a:tcPr>
                    <a:solidFill>
                      <a:srgbClr val="FBE692"/>
                    </a:solidFill>
                  </a:tcPr>
                </a:tc>
                <a:extLst>
                  <a:ext uri="{0D108BD9-81ED-4DB2-BD59-A6C34878D82A}">
                    <a16:rowId xmlns:a16="http://schemas.microsoft.com/office/drawing/2014/main" val="1905126340"/>
                  </a:ext>
                </a:extLst>
              </a:tr>
              <a:tr h="4652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Age</a:t>
                      </a:r>
                    </a:p>
                  </a:txBody>
                  <a:tcPr>
                    <a:solidFill>
                      <a:schemeClr val="accent4">
                        <a:lumMod val="40000"/>
                        <a:lumOff val="60000"/>
                      </a:schemeClr>
                    </a:solidFill>
                  </a:tcPr>
                </a:tc>
                <a:extLst>
                  <a:ext uri="{0D108BD9-81ED-4DB2-BD59-A6C34878D82A}">
                    <a16:rowId xmlns:a16="http://schemas.microsoft.com/office/drawing/2014/main" val="3785159450"/>
                  </a:ext>
                </a:extLst>
              </a:tr>
              <a:tr h="465228">
                <a:tc>
                  <a:txBody>
                    <a:bodyPr/>
                    <a:lstStyle/>
                    <a:p>
                      <a:pPr algn="l"/>
                      <a:r>
                        <a:rPr lang="en-US" dirty="0"/>
                        <a:t>Moralité</a:t>
                      </a:r>
                    </a:p>
                  </a:txBody>
                  <a:tcPr>
                    <a:solidFill>
                      <a:schemeClr val="accent4">
                        <a:lumMod val="40000"/>
                        <a:lumOff val="60000"/>
                      </a:schemeClr>
                    </a:solidFill>
                  </a:tcPr>
                </a:tc>
                <a:extLst>
                  <a:ext uri="{0D108BD9-81ED-4DB2-BD59-A6C34878D82A}">
                    <a16:rowId xmlns:a16="http://schemas.microsoft.com/office/drawing/2014/main" val="3203794647"/>
                  </a:ext>
                </a:extLst>
              </a:tr>
              <a:tr h="6062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Profession</a:t>
                      </a:r>
                    </a:p>
                  </a:txBody>
                  <a:tcPr>
                    <a:solidFill>
                      <a:schemeClr val="accent4">
                        <a:lumMod val="40000"/>
                        <a:lumOff val="60000"/>
                      </a:schemeClr>
                    </a:solidFill>
                  </a:tcPr>
                </a:tc>
                <a:extLst>
                  <a:ext uri="{0D108BD9-81ED-4DB2-BD59-A6C34878D82A}">
                    <a16:rowId xmlns:a16="http://schemas.microsoft.com/office/drawing/2014/main" val="1493980454"/>
                  </a:ext>
                </a:extLst>
              </a:tr>
              <a:tr h="2632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Bilan de Santé Physique et Psycologique</a:t>
                      </a:r>
                    </a:p>
                    <a:p>
                      <a:pPr algn="l"/>
                      <a:endParaRPr lang="en-US" dirty="0"/>
                    </a:p>
                  </a:txBody>
                  <a:tcPr>
                    <a:solidFill>
                      <a:schemeClr val="accent4">
                        <a:lumMod val="40000"/>
                        <a:lumOff val="60000"/>
                      </a:schemeClr>
                    </a:solidFill>
                  </a:tcPr>
                </a:tc>
                <a:extLst>
                  <a:ext uri="{0D108BD9-81ED-4DB2-BD59-A6C34878D82A}">
                    <a16:rowId xmlns:a16="http://schemas.microsoft.com/office/drawing/2014/main" val="2405469653"/>
                  </a:ext>
                </a:extLst>
              </a:tr>
              <a:tr h="5343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Addresse</a:t>
                      </a:r>
                    </a:p>
                  </a:txBody>
                  <a:tcPr>
                    <a:solidFill>
                      <a:schemeClr val="accent4">
                        <a:lumMod val="40000"/>
                        <a:lumOff val="60000"/>
                      </a:schemeClr>
                    </a:solidFill>
                  </a:tcPr>
                </a:tc>
                <a:extLst>
                  <a:ext uri="{0D108BD9-81ED-4DB2-BD59-A6C34878D82A}">
                    <a16:rowId xmlns:a16="http://schemas.microsoft.com/office/drawing/2014/main" val="797606377"/>
                  </a:ext>
                </a:extLst>
              </a:tr>
              <a:tr h="5343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Contacte</a:t>
                      </a:r>
                    </a:p>
                  </a:txBody>
                  <a:tcPr>
                    <a:solidFill>
                      <a:schemeClr val="accent4">
                        <a:lumMod val="40000"/>
                        <a:lumOff val="60000"/>
                      </a:schemeClr>
                    </a:solidFill>
                  </a:tcPr>
                </a:tc>
                <a:extLst>
                  <a:ext uri="{0D108BD9-81ED-4DB2-BD59-A6C34878D82A}">
                    <a16:rowId xmlns:a16="http://schemas.microsoft.com/office/drawing/2014/main" val="987842217"/>
                  </a:ext>
                </a:extLst>
              </a:tr>
              <a:tr h="5343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Statue</a:t>
                      </a:r>
                    </a:p>
                    <a:p>
                      <a:pPr algn="ctr"/>
                      <a:endParaRPr lang="en-US" dirty="0"/>
                    </a:p>
                  </a:txBody>
                  <a:tcPr>
                    <a:solidFill>
                      <a:schemeClr val="accent4">
                        <a:lumMod val="40000"/>
                        <a:lumOff val="60000"/>
                      </a:schemeClr>
                    </a:solidFill>
                  </a:tcPr>
                </a:tc>
                <a:extLst>
                  <a:ext uri="{0D108BD9-81ED-4DB2-BD59-A6C34878D82A}">
                    <a16:rowId xmlns:a16="http://schemas.microsoft.com/office/drawing/2014/main" val="808500527"/>
                  </a:ext>
                </a:extLst>
              </a:tr>
              <a:tr h="5343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Niveau Sportif</a:t>
                      </a:r>
                    </a:p>
                  </a:txBody>
                  <a:tcPr>
                    <a:solidFill>
                      <a:schemeClr val="accent4">
                        <a:lumMod val="40000"/>
                        <a:lumOff val="60000"/>
                      </a:schemeClr>
                    </a:solidFill>
                  </a:tcPr>
                </a:tc>
                <a:extLst>
                  <a:ext uri="{0D108BD9-81ED-4DB2-BD59-A6C34878D82A}">
                    <a16:rowId xmlns:a16="http://schemas.microsoft.com/office/drawing/2014/main" val="409384148"/>
                  </a:ext>
                </a:extLst>
              </a:tr>
              <a:tr h="534337">
                <a:tc>
                  <a:txBody>
                    <a:bodyPr/>
                    <a:lstStyle/>
                    <a:p>
                      <a:r>
                        <a:rPr lang="en-US" dirty="0"/>
                        <a:t>Hobby</a:t>
                      </a:r>
                    </a:p>
                  </a:txBody>
                  <a:tcPr>
                    <a:solidFill>
                      <a:schemeClr val="accent4">
                        <a:lumMod val="40000"/>
                        <a:lumOff val="60000"/>
                      </a:schemeClr>
                    </a:solidFill>
                  </a:tcPr>
                </a:tc>
                <a:extLst>
                  <a:ext uri="{0D108BD9-81ED-4DB2-BD59-A6C34878D82A}">
                    <a16:rowId xmlns:a16="http://schemas.microsoft.com/office/drawing/2014/main" val="1484304878"/>
                  </a:ext>
                </a:extLst>
              </a:tr>
            </a:tbl>
          </a:graphicData>
        </a:graphic>
      </p:graphicFrame>
    </p:spTree>
    <p:extLst>
      <p:ext uri="{BB962C8B-B14F-4D97-AF65-F5344CB8AC3E}">
        <p14:creationId xmlns:p14="http://schemas.microsoft.com/office/powerpoint/2010/main" val="163230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AB2F5AB8-D9D0-4C75-89A7-44E02D9769DF}"/>
              </a:ext>
            </a:extLst>
          </p:cNvPr>
          <p:cNvSpPr/>
          <p:nvPr/>
        </p:nvSpPr>
        <p:spPr>
          <a:xfrm>
            <a:off x="85725" y="0"/>
            <a:ext cx="12004675" cy="953326"/>
          </a:xfrm>
          <a:prstGeom prst="rect">
            <a:avLst/>
          </a:prstGeom>
          <a:blipFill dpi="0" rotWithShape="1">
            <a:blip r:embed="rId2">
              <a:lum bright="70000" contrast="-70000"/>
            </a:blip>
            <a:srcRect/>
            <a:tile tx="0" ty="0" sx="100000" sy="100000" flip="none" algn="tl"/>
          </a:blipFill>
          <a:ln w="212725"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70F00230-B2D7-4680-8D58-5408580073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01" y="28995"/>
            <a:ext cx="885059" cy="885059"/>
          </a:xfrm>
          <a:prstGeom prst="rect">
            <a:avLst/>
          </a:prstGeom>
        </p:spPr>
      </p:pic>
      <p:pic>
        <p:nvPicPr>
          <p:cNvPr id="3" name="Picture 2">
            <a:extLst>
              <a:ext uri="{FF2B5EF4-FFF2-40B4-BE49-F238E27FC236}">
                <a16:creationId xmlns:a16="http://schemas.microsoft.com/office/drawing/2014/main" id="{35648AA6-B08E-4EF1-AA2D-D2C18E995E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4301" y="-722724"/>
            <a:ext cx="2853314" cy="2853314"/>
          </a:xfrm>
          <a:prstGeom prst="rect">
            <a:avLst/>
          </a:prstGeom>
        </p:spPr>
      </p:pic>
      <p:pic>
        <p:nvPicPr>
          <p:cNvPr id="5" name="Picture 4">
            <a:extLst>
              <a:ext uri="{FF2B5EF4-FFF2-40B4-BE49-F238E27FC236}">
                <a16:creationId xmlns:a16="http://schemas.microsoft.com/office/drawing/2014/main" id="{028A7A67-6CC5-4691-9A0C-ED00984844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6405" y="-164508"/>
            <a:ext cx="1184980" cy="1184980"/>
          </a:xfrm>
          <a:prstGeom prst="rect">
            <a:avLst/>
          </a:prstGeom>
        </p:spPr>
      </p:pic>
      <p:pic>
        <p:nvPicPr>
          <p:cNvPr id="10" name="Picture 9">
            <a:extLst>
              <a:ext uri="{FF2B5EF4-FFF2-40B4-BE49-F238E27FC236}">
                <a16:creationId xmlns:a16="http://schemas.microsoft.com/office/drawing/2014/main" id="{3E25A029-5D3F-475C-B41B-BD00009BF0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7421" y="-265529"/>
            <a:ext cx="1938924" cy="1938924"/>
          </a:xfrm>
          <a:prstGeom prst="rect">
            <a:avLst/>
          </a:prstGeom>
        </p:spPr>
      </p:pic>
      <p:pic>
        <p:nvPicPr>
          <p:cNvPr id="16" name="Picture 15">
            <a:extLst>
              <a:ext uri="{FF2B5EF4-FFF2-40B4-BE49-F238E27FC236}">
                <a16:creationId xmlns:a16="http://schemas.microsoft.com/office/drawing/2014/main" id="{F2160D5C-E04A-44A0-BEC8-91F4178F92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1141" y="-265529"/>
            <a:ext cx="1938924" cy="1938924"/>
          </a:xfrm>
          <a:prstGeom prst="rect">
            <a:avLst/>
          </a:prstGeom>
        </p:spPr>
      </p:pic>
      <p:pic>
        <p:nvPicPr>
          <p:cNvPr id="18" name="Picture 17">
            <a:extLst>
              <a:ext uri="{FF2B5EF4-FFF2-40B4-BE49-F238E27FC236}">
                <a16:creationId xmlns:a16="http://schemas.microsoft.com/office/drawing/2014/main" id="{E11D425D-CA5D-4E53-B011-A0A16085FA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3877" y="28995"/>
            <a:ext cx="885059" cy="885059"/>
          </a:xfrm>
          <a:prstGeom prst="rect">
            <a:avLst/>
          </a:prstGeom>
        </p:spPr>
      </p:pic>
      <p:pic>
        <p:nvPicPr>
          <p:cNvPr id="20" name="Picture 19">
            <a:extLst>
              <a:ext uri="{FF2B5EF4-FFF2-40B4-BE49-F238E27FC236}">
                <a16:creationId xmlns:a16="http://schemas.microsoft.com/office/drawing/2014/main" id="{6A0063C1-D29E-4C56-A913-D32950FEA3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32417" y="-265529"/>
            <a:ext cx="1938924" cy="1938924"/>
          </a:xfrm>
          <a:prstGeom prst="rect">
            <a:avLst/>
          </a:prstGeom>
        </p:spPr>
      </p:pic>
      <p:pic>
        <p:nvPicPr>
          <p:cNvPr id="22" name="Picture 21">
            <a:extLst>
              <a:ext uri="{FF2B5EF4-FFF2-40B4-BE49-F238E27FC236}">
                <a16:creationId xmlns:a16="http://schemas.microsoft.com/office/drawing/2014/main" id="{379C42A5-3FDC-4123-9659-4929EF0B19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5153" y="28995"/>
            <a:ext cx="885059" cy="885059"/>
          </a:xfrm>
          <a:prstGeom prst="rect">
            <a:avLst/>
          </a:prstGeom>
        </p:spPr>
      </p:pic>
      <p:sp>
        <p:nvSpPr>
          <p:cNvPr id="2" name="TextBox 1">
            <a:extLst>
              <a:ext uri="{FF2B5EF4-FFF2-40B4-BE49-F238E27FC236}">
                <a16:creationId xmlns:a16="http://schemas.microsoft.com/office/drawing/2014/main" id="{278B6CE5-18EC-4693-B99E-F62FCB48B03B}"/>
              </a:ext>
            </a:extLst>
          </p:cNvPr>
          <p:cNvSpPr txBox="1"/>
          <p:nvPr/>
        </p:nvSpPr>
        <p:spPr>
          <a:xfrm>
            <a:off x="0" y="982321"/>
            <a:ext cx="4253899" cy="461665"/>
          </a:xfrm>
          <a:prstGeom prst="rect">
            <a:avLst/>
          </a:prstGeom>
          <a:solidFill>
            <a:srgbClr val="919A1E"/>
          </a:solidFill>
        </p:spPr>
        <p:txBody>
          <a:bodyPr wrap="square" rtlCol="0">
            <a:spAutoFit/>
          </a:bodyPr>
          <a:lstStyle/>
          <a:p>
            <a:pPr algn="ctr"/>
            <a:r>
              <a:rPr lang="en-US" sz="2400" dirty="0">
                <a:solidFill>
                  <a:schemeClr val="bg1"/>
                </a:solidFill>
              </a:rPr>
              <a:t>Codes de conduites </a:t>
            </a:r>
            <a:r>
              <a:rPr lang="en-US" sz="2400" dirty="0">
                <a:solidFill>
                  <a:srgbClr val="919A1E"/>
                </a:solidFill>
              </a:rPr>
              <a:t> </a:t>
            </a:r>
          </a:p>
        </p:txBody>
      </p:sp>
      <p:sp>
        <p:nvSpPr>
          <p:cNvPr id="15" name="TextBox 14">
            <a:extLst>
              <a:ext uri="{FF2B5EF4-FFF2-40B4-BE49-F238E27FC236}">
                <a16:creationId xmlns:a16="http://schemas.microsoft.com/office/drawing/2014/main" id="{0F7181D1-3389-4E1F-8DC2-460FCEC205AB}"/>
              </a:ext>
            </a:extLst>
          </p:cNvPr>
          <p:cNvSpPr txBox="1"/>
          <p:nvPr/>
        </p:nvSpPr>
        <p:spPr>
          <a:xfrm>
            <a:off x="214385" y="1832098"/>
            <a:ext cx="11658067" cy="233910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u="sng" dirty="0">
                <a:solidFill>
                  <a:srgbClr val="222222"/>
                </a:solidFill>
                <a:cs typeface="Arial" panose="020B0604020202020204" pitchFamily="34" charset="0"/>
              </a:rPr>
              <a:t>Participants</a:t>
            </a:r>
          </a:p>
          <a:p>
            <a:r>
              <a:rPr lang="en-US" altLang="en-US" sz="1800" dirty="0">
                <a:cs typeface="Arial" panose="020B0604020202020204" pitchFamily="34" charset="0"/>
              </a:rPr>
              <a:t>Être toujours en avance sur les horaires des jeux et reunions. Si un des participants pour faute de bonne comportement fut expulsé du jeux, La direction se réserve les droits de l’annoncer ou pas, et s’il y a besoin de modifier le sens de sa motivation. Si un participants souhaite quitter le jeux, il / elle va l’annoncer à son équipe seulment après avoir parlé avec la direction et son départ sera diffusé. On n’est pas autorisé de parler aux membres de l’équipe de tournage et ni aux invités. Il est interdit de consommer des boissons alcholisées ou énergisantes pendant toute la durée du contrat avec la production.</a:t>
            </a:r>
          </a:p>
          <a:p>
            <a:endParaRPr lang="en-US" altLang="en-US" dirty="0">
              <a:cs typeface="Arial" panose="020B0604020202020204" pitchFamily="34" charset="0"/>
            </a:endParaRPr>
          </a:p>
        </p:txBody>
      </p:sp>
    </p:spTree>
    <p:extLst>
      <p:ext uri="{BB962C8B-B14F-4D97-AF65-F5344CB8AC3E}">
        <p14:creationId xmlns:p14="http://schemas.microsoft.com/office/powerpoint/2010/main" val="1719877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88266D-B13B-4DD9-BE92-13121F9C0F7B}"/>
              </a:ext>
            </a:extLst>
          </p:cNvPr>
          <p:cNvSpPr/>
          <p:nvPr/>
        </p:nvSpPr>
        <p:spPr>
          <a:xfrm>
            <a:off x="85725" y="0"/>
            <a:ext cx="12004675" cy="953326"/>
          </a:xfrm>
          <a:prstGeom prst="rect">
            <a:avLst/>
          </a:prstGeom>
          <a:blipFill dpi="0" rotWithShape="1">
            <a:blip r:embed="rId2">
              <a:lum bright="70000" contrast="-70000"/>
            </a:blip>
            <a:srcRect/>
            <a:tile tx="0" ty="0" sx="100000" sy="100000" flip="none" algn="tl"/>
          </a:blipFill>
          <a:ln w="212725"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225394A-A7AC-4B76-BF98-90DA070ABC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5" y="-164508"/>
            <a:ext cx="1184980" cy="1184980"/>
          </a:xfrm>
          <a:prstGeom prst="rect">
            <a:avLst/>
          </a:prstGeom>
        </p:spPr>
      </p:pic>
      <p:pic>
        <p:nvPicPr>
          <p:cNvPr id="3" name="Picture 2">
            <a:extLst>
              <a:ext uri="{FF2B5EF4-FFF2-40B4-BE49-F238E27FC236}">
                <a16:creationId xmlns:a16="http://schemas.microsoft.com/office/drawing/2014/main" id="{7DE98466-6DE0-44A6-BB30-43A20F9249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4301" y="-712375"/>
            <a:ext cx="2853314" cy="2853314"/>
          </a:xfrm>
          <a:prstGeom prst="rect">
            <a:avLst/>
          </a:prstGeom>
        </p:spPr>
      </p:pic>
      <p:pic>
        <p:nvPicPr>
          <p:cNvPr id="4" name="Picture 3">
            <a:extLst>
              <a:ext uri="{FF2B5EF4-FFF2-40B4-BE49-F238E27FC236}">
                <a16:creationId xmlns:a16="http://schemas.microsoft.com/office/drawing/2014/main" id="{22B1864D-B160-44A8-82FA-9DCFB72D0A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9865" y="-265529"/>
            <a:ext cx="1938924" cy="1938924"/>
          </a:xfrm>
          <a:prstGeom prst="rect">
            <a:avLst/>
          </a:prstGeom>
        </p:spPr>
      </p:pic>
      <p:pic>
        <p:nvPicPr>
          <p:cNvPr id="5" name="Picture 4">
            <a:extLst>
              <a:ext uri="{FF2B5EF4-FFF2-40B4-BE49-F238E27FC236}">
                <a16:creationId xmlns:a16="http://schemas.microsoft.com/office/drawing/2014/main" id="{EE08C24A-F1D4-41BC-B2DB-58C0AE8F05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601" y="28995"/>
            <a:ext cx="885059" cy="885059"/>
          </a:xfrm>
          <a:prstGeom prst="rect">
            <a:avLst/>
          </a:prstGeom>
        </p:spPr>
      </p:pic>
      <p:pic>
        <p:nvPicPr>
          <p:cNvPr id="6" name="Picture 5">
            <a:extLst>
              <a:ext uri="{FF2B5EF4-FFF2-40B4-BE49-F238E27FC236}">
                <a16:creationId xmlns:a16="http://schemas.microsoft.com/office/drawing/2014/main" id="{CF5464CF-E856-4955-978B-39A3883C9B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1141" y="-265529"/>
            <a:ext cx="1938924" cy="1938924"/>
          </a:xfrm>
          <a:prstGeom prst="rect">
            <a:avLst/>
          </a:prstGeom>
        </p:spPr>
      </p:pic>
      <p:pic>
        <p:nvPicPr>
          <p:cNvPr id="7" name="Picture 6">
            <a:extLst>
              <a:ext uri="{FF2B5EF4-FFF2-40B4-BE49-F238E27FC236}">
                <a16:creationId xmlns:a16="http://schemas.microsoft.com/office/drawing/2014/main" id="{7B7A11FD-4FCB-4454-B7F1-665540337C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33877" y="28995"/>
            <a:ext cx="885059" cy="885059"/>
          </a:xfrm>
          <a:prstGeom prst="rect">
            <a:avLst/>
          </a:prstGeom>
        </p:spPr>
      </p:pic>
      <p:pic>
        <p:nvPicPr>
          <p:cNvPr id="8" name="Picture 7">
            <a:extLst>
              <a:ext uri="{FF2B5EF4-FFF2-40B4-BE49-F238E27FC236}">
                <a16:creationId xmlns:a16="http://schemas.microsoft.com/office/drawing/2014/main" id="{30825DE0-6244-4A11-BFB8-54ECCE86EA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2417" y="-265529"/>
            <a:ext cx="1938924" cy="1938924"/>
          </a:xfrm>
          <a:prstGeom prst="rect">
            <a:avLst/>
          </a:prstGeom>
        </p:spPr>
      </p:pic>
      <p:pic>
        <p:nvPicPr>
          <p:cNvPr id="9" name="Picture 8">
            <a:extLst>
              <a:ext uri="{FF2B5EF4-FFF2-40B4-BE49-F238E27FC236}">
                <a16:creationId xmlns:a16="http://schemas.microsoft.com/office/drawing/2014/main" id="{ED4BEC14-AC26-498E-A610-A19BF8C565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5153" y="28995"/>
            <a:ext cx="885059" cy="885059"/>
          </a:xfrm>
          <a:prstGeom prst="rect">
            <a:avLst/>
          </a:prstGeom>
        </p:spPr>
      </p:pic>
    </p:spTree>
    <p:extLst>
      <p:ext uri="{BB962C8B-B14F-4D97-AF65-F5344CB8AC3E}">
        <p14:creationId xmlns:p14="http://schemas.microsoft.com/office/powerpoint/2010/main" val="681670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91221EB-82DB-493C-872D-6160144296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1087" y="2409699"/>
            <a:ext cx="3578145" cy="3578145"/>
          </a:xfrm>
          <a:prstGeom prst="rect">
            <a:avLst/>
          </a:prstGeom>
        </p:spPr>
      </p:pic>
      <p:pic>
        <p:nvPicPr>
          <p:cNvPr id="15" name="Picture 14">
            <a:extLst>
              <a:ext uri="{FF2B5EF4-FFF2-40B4-BE49-F238E27FC236}">
                <a16:creationId xmlns:a16="http://schemas.microsoft.com/office/drawing/2014/main" id="{B139F7DB-83DF-4AFF-B2D7-AC2F6E4A49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057" y="-461606"/>
            <a:ext cx="5742610" cy="5742610"/>
          </a:xfrm>
          <a:prstGeom prst="rect">
            <a:avLst/>
          </a:prstGeom>
        </p:spPr>
      </p:pic>
      <p:sp>
        <p:nvSpPr>
          <p:cNvPr id="6" name="Title 1">
            <a:extLst>
              <a:ext uri="{FF2B5EF4-FFF2-40B4-BE49-F238E27FC236}">
                <a16:creationId xmlns:a16="http://schemas.microsoft.com/office/drawing/2014/main" id="{009D42FC-CBC6-4244-9A26-5158928C5EED}"/>
              </a:ext>
            </a:extLst>
          </p:cNvPr>
          <p:cNvSpPr txBox="1">
            <a:spLocks/>
          </p:cNvSpPr>
          <p:nvPr/>
        </p:nvSpPr>
        <p:spPr>
          <a:xfrm>
            <a:off x="0" y="277058"/>
            <a:ext cx="4683211" cy="593098"/>
          </a:xfrm>
          <a:prstGeom prst="rect">
            <a:avLst/>
          </a:prstGeom>
          <a:solidFill>
            <a:schemeClr val="accent5">
              <a:lumMod val="60000"/>
              <a:lumOff val="40000"/>
            </a:schemeClr>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solidFill>
                  <a:schemeClr val="bg1"/>
                </a:solidFill>
              </a:rPr>
              <a:t>Le Logo</a:t>
            </a:r>
          </a:p>
        </p:txBody>
      </p:sp>
      <p:sp>
        <p:nvSpPr>
          <p:cNvPr id="2" name="TextBox 1">
            <a:extLst>
              <a:ext uri="{FF2B5EF4-FFF2-40B4-BE49-F238E27FC236}">
                <a16:creationId xmlns:a16="http://schemas.microsoft.com/office/drawing/2014/main" id="{5577D473-51D0-490E-9D67-0A9C4ABC9B30}"/>
              </a:ext>
            </a:extLst>
          </p:cNvPr>
          <p:cNvSpPr txBox="1"/>
          <p:nvPr/>
        </p:nvSpPr>
        <p:spPr>
          <a:xfrm>
            <a:off x="339507" y="1784191"/>
            <a:ext cx="2486515" cy="646331"/>
          </a:xfrm>
          <a:prstGeom prst="rect">
            <a:avLst/>
          </a:prstGeom>
          <a:noFill/>
        </p:spPr>
        <p:txBody>
          <a:bodyPr wrap="none" rtlCol="0">
            <a:spAutoFit/>
          </a:bodyPr>
          <a:lstStyle/>
          <a:p>
            <a:r>
              <a:rPr lang="en-US" dirty="0"/>
              <a:t>Font: </a:t>
            </a:r>
            <a:r>
              <a:rPr lang="en-US" b="1" dirty="0"/>
              <a:t>Belladonna Stencil</a:t>
            </a:r>
          </a:p>
          <a:p>
            <a:r>
              <a:rPr lang="en-US" dirty="0"/>
              <a:t>Couleur: #462d17</a:t>
            </a:r>
          </a:p>
        </p:txBody>
      </p:sp>
      <p:sp>
        <p:nvSpPr>
          <p:cNvPr id="3" name="TextBox 2">
            <a:extLst>
              <a:ext uri="{FF2B5EF4-FFF2-40B4-BE49-F238E27FC236}">
                <a16:creationId xmlns:a16="http://schemas.microsoft.com/office/drawing/2014/main" id="{DFAF4C93-0E60-4C97-8044-72EE830A1A99}"/>
              </a:ext>
            </a:extLst>
          </p:cNvPr>
          <p:cNvSpPr txBox="1"/>
          <p:nvPr/>
        </p:nvSpPr>
        <p:spPr>
          <a:xfrm>
            <a:off x="9012696" y="2415411"/>
            <a:ext cx="1813317" cy="646331"/>
          </a:xfrm>
          <a:prstGeom prst="rect">
            <a:avLst/>
          </a:prstGeom>
          <a:noFill/>
        </p:spPr>
        <p:txBody>
          <a:bodyPr wrap="none" rtlCol="0">
            <a:spAutoFit/>
          </a:bodyPr>
          <a:lstStyle/>
          <a:p>
            <a:r>
              <a:rPr lang="en-US" dirty="0"/>
              <a:t>Font: </a:t>
            </a:r>
            <a:r>
              <a:rPr lang="en-US" b="1" dirty="0"/>
              <a:t>Cunia</a:t>
            </a:r>
          </a:p>
          <a:p>
            <a:r>
              <a:rPr lang="en-US" dirty="0"/>
              <a:t>Couleur: #f7071d</a:t>
            </a:r>
          </a:p>
        </p:txBody>
      </p:sp>
      <p:cxnSp>
        <p:nvCxnSpPr>
          <p:cNvPr id="14" name="Straight Connector 13">
            <a:extLst>
              <a:ext uri="{FF2B5EF4-FFF2-40B4-BE49-F238E27FC236}">
                <a16:creationId xmlns:a16="http://schemas.microsoft.com/office/drawing/2014/main" id="{1DCF0C12-3E16-4A61-A312-1CC63635309E}"/>
              </a:ext>
            </a:extLst>
          </p:cNvPr>
          <p:cNvCxnSpPr/>
          <p:nvPr/>
        </p:nvCxnSpPr>
        <p:spPr>
          <a:xfrm>
            <a:off x="5878362" y="2107357"/>
            <a:ext cx="796413" cy="604684"/>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B1CF8878-BF4E-41AE-A32A-AF07A12E21C8}"/>
              </a:ext>
            </a:extLst>
          </p:cNvPr>
          <p:cNvCxnSpPr/>
          <p:nvPr/>
        </p:nvCxnSpPr>
        <p:spPr>
          <a:xfrm>
            <a:off x="6674775" y="2719415"/>
            <a:ext cx="2337921" cy="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B315D6D-E733-41EE-BB01-45EC42A04495}"/>
              </a:ext>
            </a:extLst>
          </p:cNvPr>
          <p:cNvCxnSpPr>
            <a:cxnSpLocks/>
          </p:cNvCxnSpPr>
          <p:nvPr/>
        </p:nvCxnSpPr>
        <p:spPr>
          <a:xfrm flipH="1">
            <a:off x="2831690" y="2107357"/>
            <a:ext cx="442454" cy="0"/>
          </a:xfrm>
          <a:prstGeom prst="line">
            <a:avLst/>
          </a:prstGeom>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F3AB48BD-8AE7-4F4B-8D23-5DC10F9A433C}"/>
              </a:ext>
            </a:extLst>
          </p:cNvPr>
          <p:cNvSpPr txBox="1"/>
          <p:nvPr/>
        </p:nvSpPr>
        <p:spPr>
          <a:xfrm>
            <a:off x="1365053" y="4793997"/>
            <a:ext cx="2757949" cy="369332"/>
          </a:xfrm>
          <a:prstGeom prst="rect">
            <a:avLst/>
          </a:prstGeom>
          <a:noFill/>
        </p:spPr>
        <p:txBody>
          <a:bodyPr wrap="square">
            <a:spAutoFit/>
          </a:bodyPr>
          <a:lstStyle/>
          <a:p>
            <a:r>
              <a:rPr lang="en-US" dirty="0"/>
              <a:t>Couleur corps: #a25525</a:t>
            </a:r>
          </a:p>
        </p:txBody>
      </p:sp>
      <p:cxnSp>
        <p:nvCxnSpPr>
          <p:cNvPr id="33" name="Straight Connector 32">
            <a:extLst>
              <a:ext uri="{FF2B5EF4-FFF2-40B4-BE49-F238E27FC236}">
                <a16:creationId xmlns:a16="http://schemas.microsoft.com/office/drawing/2014/main" id="{3BB72232-77FE-4397-B862-CB9D17328121}"/>
              </a:ext>
            </a:extLst>
          </p:cNvPr>
          <p:cNvCxnSpPr/>
          <p:nvPr/>
        </p:nvCxnSpPr>
        <p:spPr>
          <a:xfrm flipH="1">
            <a:off x="3828058" y="4978663"/>
            <a:ext cx="1850071" cy="0"/>
          </a:xfrm>
          <a:prstGeom prst="line">
            <a:avLst/>
          </a:prstGeom>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8358CE64-C312-49AD-8E6D-321A03FDDBE4}"/>
              </a:ext>
            </a:extLst>
          </p:cNvPr>
          <p:cNvSpPr txBox="1"/>
          <p:nvPr/>
        </p:nvSpPr>
        <p:spPr>
          <a:xfrm>
            <a:off x="7178778" y="4195810"/>
            <a:ext cx="3381067" cy="369332"/>
          </a:xfrm>
          <a:prstGeom prst="rect">
            <a:avLst/>
          </a:prstGeom>
          <a:noFill/>
        </p:spPr>
        <p:txBody>
          <a:bodyPr wrap="square">
            <a:spAutoFit/>
          </a:bodyPr>
          <a:lstStyle/>
          <a:p>
            <a:r>
              <a:rPr lang="en-US" dirty="0"/>
              <a:t>Couleur nez: #995e30</a:t>
            </a:r>
          </a:p>
        </p:txBody>
      </p:sp>
      <p:cxnSp>
        <p:nvCxnSpPr>
          <p:cNvPr id="37" name="Straight Connector 36">
            <a:extLst>
              <a:ext uri="{FF2B5EF4-FFF2-40B4-BE49-F238E27FC236}">
                <a16:creationId xmlns:a16="http://schemas.microsoft.com/office/drawing/2014/main" id="{6E908BB6-A20D-4254-9548-D477CF8004F3}"/>
              </a:ext>
            </a:extLst>
          </p:cNvPr>
          <p:cNvCxnSpPr/>
          <p:nvPr/>
        </p:nvCxnSpPr>
        <p:spPr>
          <a:xfrm>
            <a:off x="5878362" y="3752014"/>
            <a:ext cx="1259857" cy="0"/>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02195A2E-54AE-4047-B566-D15EF50A864E}"/>
              </a:ext>
            </a:extLst>
          </p:cNvPr>
          <p:cNvCxnSpPr/>
          <p:nvPr/>
        </p:nvCxnSpPr>
        <p:spPr>
          <a:xfrm>
            <a:off x="7138219" y="3752014"/>
            <a:ext cx="623119" cy="464468"/>
          </a:xfrm>
          <a:prstGeom prst="line">
            <a:avLst/>
          </a:prstGeom>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DCC436DF-6C91-4AC5-BDFC-7BF1BD514722}"/>
              </a:ext>
            </a:extLst>
          </p:cNvPr>
          <p:cNvSpPr txBox="1"/>
          <p:nvPr/>
        </p:nvSpPr>
        <p:spPr>
          <a:xfrm>
            <a:off x="1818918" y="2933860"/>
            <a:ext cx="2467997" cy="369332"/>
          </a:xfrm>
          <a:prstGeom prst="rect">
            <a:avLst/>
          </a:prstGeom>
          <a:noFill/>
        </p:spPr>
        <p:txBody>
          <a:bodyPr wrap="square">
            <a:spAutoFit/>
          </a:bodyPr>
          <a:lstStyle/>
          <a:p>
            <a:r>
              <a:rPr lang="en-US" dirty="0"/>
              <a:t>Couleur front: #805429</a:t>
            </a:r>
          </a:p>
        </p:txBody>
      </p:sp>
      <p:cxnSp>
        <p:nvCxnSpPr>
          <p:cNvPr id="43" name="Straight Connector 42">
            <a:extLst>
              <a:ext uri="{FF2B5EF4-FFF2-40B4-BE49-F238E27FC236}">
                <a16:creationId xmlns:a16="http://schemas.microsoft.com/office/drawing/2014/main" id="{0A3C3D21-E305-421E-8897-32FF503E30F4}"/>
              </a:ext>
            </a:extLst>
          </p:cNvPr>
          <p:cNvCxnSpPr/>
          <p:nvPr/>
        </p:nvCxnSpPr>
        <p:spPr>
          <a:xfrm>
            <a:off x="4123002" y="3118526"/>
            <a:ext cx="965192" cy="0"/>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713B6837-706C-461F-ABFD-6988E048A18F}"/>
              </a:ext>
            </a:extLst>
          </p:cNvPr>
          <p:cNvCxnSpPr>
            <a:cxnSpLocks/>
          </p:cNvCxnSpPr>
          <p:nvPr/>
        </p:nvCxnSpPr>
        <p:spPr>
          <a:xfrm>
            <a:off x="5104970" y="3118526"/>
            <a:ext cx="573159" cy="227465"/>
          </a:xfrm>
          <a:prstGeom prst="line">
            <a:avLst/>
          </a:prstGeom>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6E705FFE-0205-46A2-846C-072AD50E3ECE}"/>
              </a:ext>
            </a:extLst>
          </p:cNvPr>
          <p:cNvSpPr txBox="1"/>
          <p:nvPr/>
        </p:nvSpPr>
        <p:spPr>
          <a:xfrm>
            <a:off x="4459255" y="6356709"/>
            <a:ext cx="2953757" cy="369332"/>
          </a:xfrm>
          <a:prstGeom prst="rect">
            <a:avLst/>
          </a:prstGeom>
          <a:noFill/>
        </p:spPr>
        <p:txBody>
          <a:bodyPr wrap="none" rtlCol="0">
            <a:spAutoFit/>
          </a:bodyPr>
          <a:lstStyle/>
          <a:p>
            <a:r>
              <a:rPr lang="en-US" dirty="0"/>
              <a:t>Noms du mascotte: </a:t>
            </a:r>
            <a:r>
              <a:rPr lang="en-US" b="1" dirty="0"/>
              <a:t>Aayaman</a:t>
            </a:r>
          </a:p>
        </p:txBody>
      </p:sp>
    </p:spTree>
    <p:extLst>
      <p:ext uri="{BB962C8B-B14F-4D97-AF65-F5344CB8AC3E}">
        <p14:creationId xmlns:p14="http://schemas.microsoft.com/office/powerpoint/2010/main" val="239981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1000"/>
                                  </p:stCondLst>
                                  <p:childTnLst>
                                    <p:animEffect transition="out" filter="fade">
                                      <p:cBhvr>
                                        <p:cTn id="6" dur="750" tmFilter="0, 0; .2, .5; .8, .5; 1, 0"/>
                                        <p:tgtEl>
                                          <p:spTgt spid="11"/>
                                        </p:tgtEl>
                                      </p:cBhvr>
                                    </p:animEffect>
                                    <p:animScale>
                                      <p:cBhvr>
                                        <p:cTn id="7" dur="375" autoRev="1" fill="hold"/>
                                        <p:tgtEl>
                                          <p:spTgt spid="11"/>
                                        </p:tgtEl>
                                      </p:cBhvr>
                                      <p:by x="105000" y="105000"/>
                                    </p:animScale>
                                  </p:childTnLst>
                                </p:cTn>
                              </p:par>
                              <p:par>
                                <p:cTn id="8" presetID="42"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000"/>
                                        <p:tgtEl>
                                          <p:spTgt spid="15"/>
                                        </p:tgtEl>
                                      </p:cBhvr>
                                    </p:animEffect>
                                    <p:anim calcmode="lin" valueType="num">
                                      <p:cBhvr>
                                        <p:cTn id="11" dur="1000" fill="hold"/>
                                        <p:tgtEl>
                                          <p:spTgt spid="15"/>
                                        </p:tgtEl>
                                        <p:attrNameLst>
                                          <p:attrName>ppt_x</p:attrName>
                                        </p:attrNameLst>
                                      </p:cBhvr>
                                      <p:tavLst>
                                        <p:tav tm="0">
                                          <p:val>
                                            <p:strVal val="#ppt_x"/>
                                          </p:val>
                                        </p:tav>
                                        <p:tav tm="100000">
                                          <p:val>
                                            <p:strVal val="#ppt_x"/>
                                          </p:val>
                                        </p:tav>
                                      </p:tavLst>
                                    </p:anim>
                                    <p:anim calcmode="lin" valueType="num">
                                      <p:cBhvr>
                                        <p:cTn id="12" dur="1000" fill="hold"/>
                                        <p:tgtEl>
                                          <p:spTgt spid="15"/>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750"/>
                                        <p:tgtEl>
                                          <p:spTgt spid="6"/>
                                        </p:tgtEl>
                                      </p:cBhvr>
                                    </p:animEffect>
                                    <p:anim calcmode="lin" valueType="num">
                                      <p:cBhvr>
                                        <p:cTn id="16" dur="750" fill="hold"/>
                                        <p:tgtEl>
                                          <p:spTgt spid="6"/>
                                        </p:tgtEl>
                                        <p:attrNameLst>
                                          <p:attrName>ppt_x</p:attrName>
                                        </p:attrNameLst>
                                      </p:cBhvr>
                                      <p:tavLst>
                                        <p:tav tm="0">
                                          <p:val>
                                            <p:strVal val="#ppt_x"/>
                                          </p:val>
                                        </p:tav>
                                        <p:tav tm="100000">
                                          <p:val>
                                            <p:strVal val="#ppt_x"/>
                                          </p:val>
                                        </p:tav>
                                      </p:tavLst>
                                    </p:anim>
                                    <p:anim calcmode="lin" valueType="num">
                                      <p:cBhvr>
                                        <p:cTn id="17" dur="7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t="-21000" b="-21000"/>
          </a:stretch>
        </a:blipFill>
        <a:effectLst/>
      </p:bgPr>
    </p:b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97054338-C85C-4F6D-B1F9-99A5D85E2842}"/>
              </a:ext>
            </a:extLst>
          </p:cNvPr>
          <p:cNvSpPr/>
          <p:nvPr/>
        </p:nvSpPr>
        <p:spPr>
          <a:xfrm>
            <a:off x="3319813" y="403237"/>
            <a:ext cx="5736806" cy="5899348"/>
          </a:xfrm>
          <a:prstGeom prst="ellipse">
            <a:avLst/>
          </a:prstGeom>
          <a:blipFill>
            <a:blip r:embed="rId3"/>
            <a:tile tx="0" ty="0" sx="100000" sy="100000" flip="none" algn="tl"/>
          </a:blipFill>
          <a:ln>
            <a:noFill/>
          </a:ln>
          <a:effectLst>
            <a:glow rad="127000">
              <a:schemeClr val="bg1"/>
            </a:glow>
          </a:effectLst>
          <a:scene3d>
            <a:camera prst="orthographicFront">
              <a:rot lat="0" lon="0" rev="0"/>
            </a:camera>
            <a:lightRig rig="contrasting" dir="t">
              <a:rot lat="0" lon="0" rev="7800000"/>
            </a:lightRig>
          </a:scene3d>
          <a:sp3d extrusionH="88900" contourW="6350" prstMaterial="metal">
            <a:bevelT w="171450" h="209550"/>
            <a:bevelB w="1143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solidFill>
                <a:schemeClr val="accent4">
                  <a:lumMod val="20000"/>
                  <a:lumOff val="80000"/>
                </a:schemeClr>
              </a:solidFill>
              <a:latin typeface="GOOD BRUSH" pitchFamily="2" charset="0"/>
            </a:endParaRPr>
          </a:p>
        </p:txBody>
      </p:sp>
      <p:sp>
        <p:nvSpPr>
          <p:cNvPr id="4" name="Oval 3">
            <a:extLst>
              <a:ext uri="{FF2B5EF4-FFF2-40B4-BE49-F238E27FC236}">
                <a16:creationId xmlns:a16="http://schemas.microsoft.com/office/drawing/2014/main" id="{D78FE732-6413-4AD9-A30D-B45324CB6A5C}"/>
              </a:ext>
            </a:extLst>
          </p:cNvPr>
          <p:cNvSpPr/>
          <p:nvPr/>
        </p:nvSpPr>
        <p:spPr>
          <a:xfrm>
            <a:off x="8275648" y="5528350"/>
            <a:ext cx="1815153" cy="1159301"/>
          </a:xfrm>
          <a:prstGeom prst="ellipse">
            <a:avLst/>
          </a:prstGeom>
          <a:blipFill>
            <a:blip r:embed="rId4">
              <a:duotone>
                <a:schemeClr val="accent2">
                  <a:shade val="45000"/>
                  <a:satMod val="135000"/>
                </a:schemeClr>
                <a:prstClr val="white"/>
              </a:duotone>
            </a:blip>
            <a:tile tx="0" ty="0" sx="100000" sy="100000" flip="none" algn="tl"/>
          </a:blipFill>
          <a:ln>
            <a:noFill/>
          </a:ln>
          <a:effectLst>
            <a:outerShdw blurRad="190500" dist="228600" dir="2700000" algn="ctr">
              <a:srgbClr val="000000">
                <a:alpha val="30000"/>
              </a:srgbClr>
            </a:outerShdw>
          </a:effectLst>
          <a:scene3d>
            <a:camera prst="isometricOffAxis2Left"/>
            <a:lightRig rig="glow" dir="t">
              <a:rot lat="0" lon="0" rev="4800000"/>
            </a:lightRig>
          </a:scene3d>
          <a:sp3d prstMaterial="matte">
            <a:bevelT w="127000" h="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dobe Gothic Std B" panose="020B0800000000000000" pitchFamily="34" charset="-128"/>
                <a:ea typeface="Adobe Gothic Std B" panose="020B0800000000000000" pitchFamily="34" charset="-128"/>
              </a:rPr>
              <a:t> Parcours</a:t>
            </a:r>
          </a:p>
        </p:txBody>
      </p:sp>
      <p:sp>
        <p:nvSpPr>
          <p:cNvPr id="7" name="Oval 6">
            <a:hlinkClick r:id="rId5" action="ppaction://hlinkfile"/>
            <a:extLst>
              <a:ext uri="{FF2B5EF4-FFF2-40B4-BE49-F238E27FC236}">
                <a16:creationId xmlns:a16="http://schemas.microsoft.com/office/drawing/2014/main" id="{2BCEB4A7-6175-444C-BDA9-D3EDDFA212F9}"/>
              </a:ext>
            </a:extLst>
          </p:cNvPr>
          <p:cNvSpPr/>
          <p:nvPr/>
        </p:nvSpPr>
        <p:spPr>
          <a:xfrm>
            <a:off x="9768909" y="3762458"/>
            <a:ext cx="1815152" cy="1345878"/>
          </a:xfrm>
          <a:prstGeom prst="ellipse">
            <a:avLst/>
          </a:prstGeom>
          <a:blipFill>
            <a:blip r:embed="rId4">
              <a:duotone>
                <a:prstClr val="black"/>
                <a:schemeClr val="accent4">
                  <a:tint val="45000"/>
                  <a:satMod val="400000"/>
                </a:schemeClr>
              </a:duotone>
            </a:blip>
            <a:tile tx="0" ty="0" sx="100000" sy="100000" flip="none" algn="tl"/>
          </a:blipFill>
          <a:ln>
            <a:noFill/>
          </a:ln>
          <a:effectLst>
            <a:outerShdw blurRad="190500" dist="228600" dir="2700000" algn="ctr">
              <a:srgbClr val="000000">
                <a:alpha val="30000"/>
              </a:srgbClr>
            </a:outerShdw>
          </a:effectLst>
          <a:scene3d>
            <a:camera prst="isometricOffAxis2Left"/>
            <a:lightRig rig="glow" dir="t">
              <a:rot lat="0" lon="0" rev="4800000"/>
            </a:lightRig>
          </a:scene3d>
          <a:sp3d prstMaterial="matte">
            <a:bevelT w="127000" h="2349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Adobe Gothic Std B" panose="020B0800000000000000" pitchFamily="34" charset="-128"/>
                <a:ea typeface="Adobe Gothic Std B" panose="020B0800000000000000" pitchFamily="34" charset="-128"/>
              </a:rPr>
              <a:t>Exalted</a:t>
            </a:r>
          </a:p>
        </p:txBody>
      </p:sp>
      <p:sp>
        <p:nvSpPr>
          <p:cNvPr id="6" name="Oval 5">
            <a:hlinkClick r:id="rId6" action="ppaction://hlinksldjump"/>
            <a:extLst>
              <a:ext uri="{FF2B5EF4-FFF2-40B4-BE49-F238E27FC236}">
                <a16:creationId xmlns:a16="http://schemas.microsoft.com/office/drawing/2014/main" id="{727E150D-9CC6-4879-97C5-E190D9C50929}"/>
              </a:ext>
            </a:extLst>
          </p:cNvPr>
          <p:cNvSpPr/>
          <p:nvPr/>
        </p:nvSpPr>
        <p:spPr>
          <a:xfrm>
            <a:off x="8954312" y="1849582"/>
            <a:ext cx="2656115" cy="817418"/>
          </a:xfrm>
          <a:prstGeom prst="ellipse">
            <a:avLst/>
          </a:prstGeom>
          <a:blipFill>
            <a:blip r:embed="rId7"/>
            <a:tile tx="0" ty="0" sx="100000" sy="100000" flip="none" algn="tl"/>
          </a:blipFill>
          <a:ln>
            <a:noFill/>
          </a:ln>
          <a:effectLst>
            <a:outerShdw blurRad="190500" dist="228600" dir="2700000" algn="ctr">
              <a:srgbClr val="000000">
                <a:alpha val="30000"/>
              </a:srgbClr>
            </a:outerShdw>
          </a:effectLst>
          <a:scene3d>
            <a:camera prst="perspectiveContrastingLeftFacing"/>
            <a:lightRig rig="glow" dir="t">
              <a:rot lat="0" lon="0" rev="4800000"/>
            </a:lightRig>
          </a:scene3d>
          <a:sp3d prstMaterial="matte">
            <a:bevelT w="12700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Adobe Gothic Std B" panose="020B0800000000000000" pitchFamily="34" charset="-128"/>
                <a:ea typeface="Adobe Gothic Std B" panose="020B0800000000000000" pitchFamily="34" charset="-128"/>
              </a:rPr>
              <a:t>D</a:t>
            </a:r>
            <a:r>
              <a:rPr lang="en-US" sz="3000" b="1" dirty="0">
                <a:solidFill>
                  <a:schemeClr val="bg1"/>
                </a:solidFill>
                <a:latin typeface="Adobe Gothic Std B" panose="020B0800000000000000" pitchFamily="34" charset="-128"/>
                <a:ea typeface="Adobe Gothic Std B" panose="020B0800000000000000" pitchFamily="34" charset="-128"/>
              </a:rPr>
              <a:t>é</a:t>
            </a:r>
            <a:r>
              <a:rPr lang="en-US" sz="2400" b="1" dirty="0">
                <a:solidFill>
                  <a:schemeClr val="bg1"/>
                </a:solidFill>
                <a:latin typeface="Adobe Gothic Std B" panose="020B0800000000000000" pitchFamily="34" charset="-128"/>
                <a:ea typeface="Adobe Gothic Std B" panose="020B0800000000000000" pitchFamily="34" charset="-128"/>
              </a:rPr>
              <a:t>couverte</a:t>
            </a:r>
          </a:p>
        </p:txBody>
      </p:sp>
      <p:sp>
        <p:nvSpPr>
          <p:cNvPr id="3" name="Oval 2">
            <a:extLst>
              <a:ext uri="{FF2B5EF4-FFF2-40B4-BE49-F238E27FC236}">
                <a16:creationId xmlns:a16="http://schemas.microsoft.com/office/drawing/2014/main" id="{64539805-4692-4720-80E3-9B7DCEADAE43}"/>
              </a:ext>
            </a:extLst>
          </p:cNvPr>
          <p:cNvSpPr/>
          <p:nvPr/>
        </p:nvSpPr>
        <p:spPr>
          <a:xfrm>
            <a:off x="2210489" y="5528351"/>
            <a:ext cx="1876359" cy="1159301"/>
          </a:xfrm>
          <a:prstGeom prst="ellipse">
            <a:avLst/>
          </a:prstGeom>
          <a:blipFill>
            <a:blip r:embed="rId8">
              <a:duotone>
                <a:prstClr val="black"/>
                <a:schemeClr val="accent4">
                  <a:tint val="45000"/>
                  <a:satMod val="400000"/>
                </a:schemeClr>
              </a:duotone>
            </a:blip>
            <a:tile tx="0" ty="0" sx="100000" sy="100000" flip="none" algn="tl"/>
          </a:blipFill>
          <a:ln>
            <a:noFill/>
          </a:ln>
          <a:effectLst>
            <a:outerShdw blurRad="190500" dist="228600" dir="2700000" algn="ctr">
              <a:srgbClr val="000000">
                <a:alpha val="30000"/>
              </a:srgbClr>
            </a:outerShdw>
          </a:effectLst>
          <a:scene3d>
            <a:camera prst="isometricOffAxis1Right"/>
            <a:lightRig rig="glow" dir="t">
              <a:rot lat="0" lon="0" rev="4800000"/>
            </a:lightRig>
          </a:scene3d>
          <a:sp3d prstMaterial="matte">
            <a:bevelT w="127000" h="3238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Serene</a:t>
            </a:r>
          </a:p>
        </p:txBody>
      </p:sp>
      <p:sp>
        <p:nvSpPr>
          <p:cNvPr id="5" name="Oval 4">
            <a:extLst>
              <a:ext uri="{FF2B5EF4-FFF2-40B4-BE49-F238E27FC236}">
                <a16:creationId xmlns:a16="http://schemas.microsoft.com/office/drawing/2014/main" id="{A0ACA723-8627-4BD7-A1EF-44B0C47DD2AC}"/>
              </a:ext>
            </a:extLst>
          </p:cNvPr>
          <p:cNvSpPr/>
          <p:nvPr/>
        </p:nvSpPr>
        <p:spPr>
          <a:xfrm>
            <a:off x="686022" y="3575883"/>
            <a:ext cx="2079129" cy="1532453"/>
          </a:xfrm>
          <a:prstGeom prst="ellipse">
            <a:avLst/>
          </a:prstGeom>
          <a:blipFill>
            <a:blip r:embed="rId9"/>
            <a:tile tx="0" ty="0" sx="100000" sy="100000" flip="none" algn="tl"/>
          </a:blipFill>
          <a:ln>
            <a:noFill/>
          </a:ln>
          <a:effectLst>
            <a:outerShdw blurRad="190500" dist="228600" dir="2700000" algn="ctr">
              <a:srgbClr val="000000">
                <a:alpha val="30000"/>
              </a:srgbClr>
            </a:outerShdw>
          </a:effectLst>
          <a:scene3d>
            <a:camera prst="isometricOffAxis1Right"/>
            <a:lightRig rig="glow" dir="t">
              <a:rot lat="0" lon="0" rev="4800000"/>
            </a:lightRig>
          </a:scene3d>
          <a:sp3d prstMaterial="matte">
            <a:bevelT w="127000" h="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dobe Gothic Std B" panose="020B0800000000000000" pitchFamily="34" charset="-128"/>
                <a:ea typeface="Adobe Gothic Std B" panose="020B0800000000000000" pitchFamily="34" charset="-128"/>
              </a:rPr>
              <a:t>Chasse aux Tr</a:t>
            </a:r>
            <a:r>
              <a:rPr lang="en-US" sz="2400" b="1" dirty="0">
                <a:solidFill>
                  <a:schemeClr val="bg1"/>
                </a:solidFill>
                <a:latin typeface="Adobe Gothic Std B" panose="020B0800000000000000" pitchFamily="34" charset="-128"/>
                <a:ea typeface="Adobe Gothic Std B" panose="020B0800000000000000" pitchFamily="34" charset="-128"/>
              </a:rPr>
              <a:t>é</a:t>
            </a:r>
            <a:r>
              <a:rPr lang="en-US" sz="2000" dirty="0">
                <a:solidFill>
                  <a:schemeClr val="bg1"/>
                </a:solidFill>
                <a:latin typeface="Adobe Gothic Std B" panose="020B0800000000000000" pitchFamily="34" charset="-128"/>
                <a:ea typeface="Adobe Gothic Std B" panose="020B0800000000000000" pitchFamily="34" charset="-128"/>
              </a:rPr>
              <a:t>sors</a:t>
            </a:r>
          </a:p>
        </p:txBody>
      </p:sp>
      <p:sp>
        <p:nvSpPr>
          <p:cNvPr id="8" name="Oval 7">
            <a:extLst>
              <a:ext uri="{FF2B5EF4-FFF2-40B4-BE49-F238E27FC236}">
                <a16:creationId xmlns:a16="http://schemas.microsoft.com/office/drawing/2014/main" id="{8F71B7C4-E1E6-4B26-BC40-9D36AC47505B}"/>
              </a:ext>
            </a:extLst>
          </p:cNvPr>
          <p:cNvSpPr/>
          <p:nvPr/>
        </p:nvSpPr>
        <p:spPr>
          <a:xfrm>
            <a:off x="686022" y="1849583"/>
            <a:ext cx="2386539" cy="988360"/>
          </a:xfrm>
          <a:prstGeom prst="ellipse">
            <a:avLst/>
          </a:prstGeom>
          <a:blipFill>
            <a:blip r:embed="rId4">
              <a:duotone>
                <a:schemeClr val="accent5">
                  <a:shade val="45000"/>
                  <a:satMod val="135000"/>
                </a:schemeClr>
                <a:prstClr val="white"/>
              </a:duotone>
            </a:blip>
            <a:tile tx="0" ty="0" sx="100000" sy="100000" flip="none" algn="tl"/>
          </a:blipFill>
          <a:ln>
            <a:noFill/>
          </a:ln>
          <a:effectLst>
            <a:outerShdw blurRad="190500" dist="228600" dir="2700000" algn="ctr">
              <a:srgbClr val="000000">
                <a:alpha val="30000"/>
              </a:srgbClr>
            </a:outerShdw>
          </a:effectLst>
          <a:scene3d>
            <a:camera prst="perspectiveHeroicExtremeRightFacing"/>
            <a:lightRig rig="glow" dir="t">
              <a:rot lat="0" lon="0" rev="4800000"/>
            </a:lightRig>
          </a:scene3d>
          <a:sp3d prstMaterial="matte">
            <a:bevelT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a:solidFill>
                  <a:schemeClr val="bg1"/>
                </a:solidFill>
                <a:latin typeface="Arial" panose="020B0604020202020204" pitchFamily="34" charset="0"/>
                <a:cs typeface="Arial" panose="020B0604020202020204" pitchFamily="34" charset="0"/>
              </a:rPr>
              <a:t>Jeux Soirée</a:t>
            </a:r>
            <a:r>
              <a:rPr lang="en-US" altLang="en-US" sz="2400" b="1" dirty="0">
                <a:solidFill>
                  <a:schemeClr val="bg1"/>
                </a:solidFill>
                <a:latin typeface="Arial" panose="020B0604020202020204" pitchFamily="34" charset="0"/>
                <a:cs typeface="Arial" panose="020B0604020202020204" pitchFamily="34" charset="0"/>
              </a:rPr>
              <a:t> </a:t>
            </a:r>
            <a:endParaRPr lang="en-US" sz="2400" b="1" dirty="0">
              <a:solidFill>
                <a:schemeClr val="bg1"/>
              </a:solidFill>
              <a:latin typeface="Adobe Gothic Std B" panose="020B0800000000000000" pitchFamily="34" charset="-128"/>
              <a:ea typeface="Adobe Gothic Std B" panose="020B0800000000000000" pitchFamily="34" charset="-128"/>
            </a:endParaRPr>
          </a:p>
        </p:txBody>
      </p:sp>
      <p:pic>
        <p:nvPicPr>
          <p:cNvPr id="11" name="Picture 10">
            <a:extLst>
              <a:ext uri="{FF2B5EF4-FFF2-40B4-BE49-F238E27FC236}">
                <a16:creationId xmlns:a16="http://schemas.microsoft.com/office/drawing/2014/main" id="{691221EB-82DB-493C-872D-61601442967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91087" y="1259321"/>
            <a:ext cx="4273130" cy="4273130"/>
          </a:xfrm>
          <a:prstGeom prst="rect">
            <a:avLst/>
          </a:prstGeom>
        </p:spPr>
      </p:pic>
      <p:pic>
        <p:nvPicPr>
          <p:cNvPr id="15" name="Picture 14">
            <a:extLst>
              <a:ext uri="{FF2B5EF4-FFF2-40B4-BE49-F238E27FC236}">
                <a16:creationId xmlns:a16="http://schemas.microsoft.com/office/drawing/2014/main" id="{B139F7DB-83DF-4AFF-B2D7-AC2F6E4A495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53096" y="-2169679"/>
            <a:ext cx="6858000" cy="6858000"/>
          </a:xfrm>
          <a:prstGeom prst="rect">
            <a:avLst/>
          </a:prstGeom>
        </p:spPr>
      </p:pic>
      <p:sp>
        <p:nvSpPr>
          <p:cNvPr id="2" name="TextBox 1">
            <a:extLst>
              <a:ext uri="{FF2B5EF4-FFF2-40B4-BE49-F238E27FC236}">
                <a16:creationId xmlns:a16="http://schemas.microsoft.com/office/drawing/2014/main" id="{DEF1CF47-18EE-49A4-8FBD-2AD0DCA052A6}"/>
              </a:ext>
            </a:extLst>
          </p:cNvPr>
          <p:cNvSpPr txBox="1"/>
          <p:nvPr/>
        </p:nvSpPr>
        <p:spPr>
          <a:xfrm>
            <a:off x="4922749" y="5621381"/>
            <a:ext cx="2593980" cy="261610"/>
          </a:xfrm>
          <a:prstGeom prst="rect">
            <a:avLst/>
          </a:prstGeom>
          <a:solidFill>
            <a:srgbClr val="00B0F0"/>
          </a:solidFill>
          <a:ln w="190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r>
              <a:rPr lang="en-US" sz="1100" dirty="0">
                <a:solidFill>
                  <a:schemeClr val="bg1"/>
                </a:solidFill>
                <a:latin typeface="Segoe UI Black" panose="020B0A02040204020203" pitchFamily="34" charset="0"/>
                <a:ea typeface="Segoe UI Black" panose="020B0A02040204020203" pitchFamily="34" charset="0"/>
              </a:rPr>
              <a:t>Î    L    E        M    A    U    R    I    C    E</a:t>
            </a:r>
          </a:p>
        </p:txBody>
      </p:sp>
      <p:sp>
        <p:nvSpPr>
          <p:cNvPr id="12" name="Title 1">
            <a:extLst>
              <a:ext uri="{FF2B5EF4-FFF2-40B4-BE49-F238E27FC236}">
                <a16:creationId xmlns:a16="http://schemas.microsoft.com/office/drawing/2014/main" id="{19557B80-1E7B-4435-87AD-E3DF4CE2CDB9}"/>
              </a:ext>
            </a:extLst>
          </p:cNvPr>
          <p:cNvSpPr txBox="1">
            <a:spLocks/>
          </p:cNvSpPr>
          <p:nvPr/>
        </p:nvSpPr>
        <p:spPr>
          <a:xfrm>
            <a:off x="1" y="403237"/>
            <a:ext cx="2395282" cy="466918"/>
          </a:xfrm>
          <a:prstGeom prst="rect">
            <a:avLst/>
          </a:prstGeom>
          <a:solidFill>
            <a:schemeClr val="accent1">
              <a:lumMod val="75000"/>
            </a:schemeClr>
          </a:solidFill>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solidFill>
                  <a:schemeClr val="bg1"/>
                </a:solidFill>
              </a:rPr>
              <a:t>Les Moments</a:t>
            </a:r>
          </a:p>
        </p:txBody>
      </p:sp>
    </p:spTree>
    <p:extLst>
      <p:ext uri="{BB962C8B-B14F-4D97-AF65-F5344CB8AC3E}">
        <p14:creationId xmlns:p14="http://schemas.microsoft.com/office/powerpoint/2010/main" val="1641573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path" presetSubtype="0" accel="50000" decel="50000" fill="hold" grpId="0" nodeType="withEffect">
                                  <p:stCondLst>
                                    <p:cond delay="0"/>
                                  </p:stCondLst>
                                  <p:childTnLst>
                                    <p:animMotion origin="layout" path="M -0.23112 -0.36898 L 5E-6 7.40741E-7 " pathEditMode="relative" rAng="0" ptsTypes="AA">
                                      <p:cBhvr>
                                        <p:cTn id="6" dur="2000" fill="hold"/>
                                        <p:tgtEl>
                                          <p:spTgt spid="4"/>
                                        </p:tgtEl>
                                        <p:attrNameLst>
                                          <p:attrName>ppt_x</p:attrName>
                                          <p:attrName>ppt_y</p:attrName>
                                        </p:attrNameLst>
                                      </p:cBhvr>
                                      <p:rCtr x="11549" y="18449"/>
                                    </p:animMotion>
                                  </p:childTnLst>
                                </p:cTn>
                              </p:par>
                              <p:par>
                                <p:cTn id="7" presetID="56" presetClass="path" presetSubtype="0" accel="50000" decel="50000" fill="hold" grpId="0" nodeType="withEffect">
                                  <p:stCondLst>
                                    <p:cond delay="0"/>
                                  </p:stCondLst>
                                  <p:childTnLst>
                                    <p:animMotion origin="layout" path="M -0.30899 0.06782 L 1.66667E-6 3.7037E-6 " pathEditMode="relative" rAng="0" ptsTypes="AA">
                                      <p:cBhvr>
                                        <p:cTn id="8" dur="2000" fill="hold"/>
                                        <p:tgtEl>
                                          <p:spTgt spid="6"/>
                                        </p:tgtEl>
                                        <p:attrNameLst>
                                          <p:attrName>ppt_x</p:attrName>
                                          <p:attrName>ppt_y</p:attrName>
                                        </p:attrNameLst>
                                      </p:cBhvr>
                                      <p:rCtr x="15443" y="-3403"/>
                                    </p:animMotion>
                                  </p:childTnLst>
                                </p:cTn>
                              </p:par>
                              <p:par>
                                <p:cTn id="9" presetID="49" presetClass="path" presetSubtype="0" accel="50000" decel="50000" fill="hold" grpId="0" nodeType="withEffect">
                                  <p:stCondLst>
                                    <p:cond delay="0"/>
                                  </p:stCondLst>
                                  <p:childTnLst>
                                    <p:animMotion origin="layout" path="M -0.26719 -0.23426 L 4.375E-6 7.40741E-7 " pathEditMode="relative" rAng="0" ptsTypes="AA">
                                      <p:cBhvr>
                                        <p:cTn id="10" dur="2000" fill="hold"/>
                                        <p:tgtEl>
                                          <p:spTgt spid="7"/>
                                        </p:tgtEl>
                                        <p:attrNameLst>
                                          <p:attrName>ppt_x</p:attrName>
                                          <p:attrName>ppt_y</p:attrName>
                                        </p:attrNameLst>
                                      </p:cBhvr>
                                      <p:rCtr x="13359" y="11713"/>
                                    </p:animMotion>
                                  </p:childTnLst>
                                </p:cTn>
                              </p:par>
                              <p:par>
                                <p:cTn id="11" presetID="42" presetClass="path" presetSubtype="0" accel="50000" decel="50000" fill="hold" grpId="0" nodeType="withEffect">
                                  <p:stCondLst>
                                    <p:cond delay="0"/>
                                  </p:stCondLst>
                                  <p:childTnLst>
                                    <p:animMotion origin="layout" path="M 0.3306 -0.0493 L 3.54167E-6 -1.85185E-6 " pathEditMode="relative" rAng="0" ptsTypes="AA">
                                      <p:cBhvr>
                                        <p:cTn id="12" dur="2000" fill="hold"/>
                                        <p:tgtEl>
                                          <p:spTgt spid="5"/>
                                        </p:tgtEl>
                                        <p:attrNameLst>
                                          <p:attrName>ppt_x</p:attrName>
                                          <p:attrName>ppt_y</p:attrName>
                                        </p:attrNameLst>
                                      </p:cBhvr>
                                      <p:rCtr x="-16536" y="2454"/>
                                    </p:animMotion>
                                  </p:childTnLst>
                                </p:cTn>
                              </p:par>
                              <p:par>
                                <p:cTn id="13" presetID="49" presetClass="path" presetSubtype="0" accel="50000" decel="50000" fill="hold" grpId="0" nodeType="withEffect">
                                  <p:stCondLst>
                                    <p:cond delay="0"/>
                                  </p:stCondLst>
                                  <p:childTnLst>
                                    <p:animMotion origin="layout" path="M 0.29805 0.10162 L -3.95833E-6 3.33333E-6 " pathEditMode="relative" rAng="0" ptsTypes="AA">
                                      <p:cBhvr>
                                        <p:cTn id="14" dur="2000" fill="hold"/>
                                        <p:tgtEl>
                                          <p:spTgt spid="8"/>
                                        </p:tgtEl>
                                        <p:attrNameLst>
                                          <p:attrName>ppt_x</p:attrName>
                                          <p:attrName>ppt_y</p:attrName>
                                        </p:attrNameLst>
                                      </p:cBhvr>
                                      <p:rCtr x="-14909" y="-5093"/>
                                    </p:animMotion>
                                  </p:childTnLst>
                                </p:cTn>
                              </p:par>
                              <p:par>
                                <p:cTn id="15" presetID="42" presetClass="path" presetSubtype="0" accel="50000" decel="50000" fill="hold" grpId="0" nodeType="withEffect">
                                  <p:stCondLst>
                                    <p:cond delay="0"/>
                                  </p:stCondLst>
                                  <p:childTnLst>
                                    <p:animMotion origin="layout" path="M 0.23438 -0.19676 L -3.125E-6 -4.07407E-6 " pathEditMode="relative" rAng="0" ptsTypes="AA">
                                      <p:cBhvr>
                                        <p:cTn id="16" dur="2000" fill="hold"/>
                                        <p:tgtEl>
                                          <p:spTgt spid="3"/>
                                        </p:tgtEl>
                                        <p:attrNameLst>
                                          <p:attrName>ppt_x</p:attrName>
                                          <p:attrName>ppt_y</p:attrName>
                                        </p:attrNameLst>
                                      </p:cBhvr>
                                      <p:rCtr x="-12031" y="9630"/>
                                    </p:animMotion>
                                  </p:childTnLst>
                                </p:cTn>
                              </p:par>
                              <p:par>
                                <p:cTn id="17" presetID="42"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750"/>
                                        <p:tgtEl>
                                          <p:spTgt spid="12"/>
                                        </p:tgtEl>
                                      </p:cBhvr>
                                    </p:animEffect>
                                    <p:anim calcmode="lin" valueType="num">
                                      <p:cBhvr>
                                        <p:cTn id="20" dur="750" fill="hold"/>
                                        <p:tgtEl>
                                          <p:spTgt spid="12"/>
                                        </p:tgtEl>
                                        <p:attrNameLst>
                                          <p:attrName>ppt_x</p:attrName>
                                        </p:attrNameLst>
                                      </p:cBhvr>
                                      <p:tavLst>
                                        <p:tav tm="0">
                                          <p:val>
                                            <p:strVal val="#ppt_x"/>
                                          </p:val>
                                        </p:tav>
                                        <p:tav tm="100000">
                                          <p:val>
                                            <p:strVal val="#ppt_x"/>
                                          </p:val>
                                        </p:tav>
                                      </p:tavLst>
                                    </p:anim>
                                    <p:anim calcmode="lin" valueType="num">
                                      <p:cBhvr>
                                        <p:cTn id="21" dur="75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6" grpId="0" animBg="1"/>
      <p:bldP spid="3" grpId="0" animBg="1"/>
      <p:bldP spid="5" grpId="0" animBg="1"/>
      <p:bldP spid="8"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31856D4C-847E-484E-82DB-A2D9D3AB6E59}"/>
              </a:ext>
            </a:extLst>
          </p:cNvPr>
          <p:cNvPicPr>
            <a:picLocks noChangeAspect="1"/>
          </p:cNvPicPr>
          <p:nvPr/>
        </p:nvPicPr>
        <p:blipFill rotWithShape="1">
          <a:blip r:embed="rId2">
            <a:extLst>
              <a:ext uri="{28A0092B-C50C-407E-A947-70E740481C1C}">
                <a14:useLocalDpi xmlns:a14="http://schemas.microsoft.com/office/drawing/2010/main" val="0"/>
              </a:ext>
            </a:extLst>
          </a:blip>
          <a:srcRect r="5368" b="8674"/>
          <a:stretch/>
        </p:blipFill>
        <p:spPr>
          <a:xfrm>
            <a:off x="8329206" y="5548413"/>
            <a:ext cx="3675442" cy="1995762"/>
          </a:xfrm>
          <a:prstGeom prst="rect">
            <a:avLst/>
          </a:prstGeom>
        </p:spPr>
      </p:pic>
      <p:pic>
        <p:nvPicPr>
          <p:cNvPr id="7" name="Picture 6">
            <a:extLst>
              <a:ext uri="{FF2B5EF4-FFF2-40B4-BE49-F238E27FC236}">
                <a16:creationId xmlns:a16="http://schemas.microsoft.com/office/drawing/2014/main" id="{E0FB9C81-41A7-458B-86D1-03DFD04433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839" y="164433"/>
            <a:ext cx="3098664" cy="1745672"/>
          </a:xfrm>
          <a:prstGeom prst="rect">
            <a:avLst/>
          </a:prstGeom>
        </p:spPr>
      </p:pic>
      <p:pic>
        <p:nvPicPr>
          <p:cNvPr id="19" name="Picture 18">
            <a:extLst>
              <a:ext uri="{FF2B5EF4-FFF2-40B4-BE49-F238E27FC236}">
                <a16:creationId xmlns:a16="http://schemas.microsoft.com/office/drawing/2014/main" id="{440DB9D9-E519-418D-A6D5-83845B60A380}"/>
              </a:ext>
            </a:extLst>
          </p:cNvPr>
          <p:cNvPicPr>
            <a:picLocks noChangeAspect="1"/>
          </p:cNvPicPr>
          <p:nvPr/>
        </p:nvPicPr>
        <p:blipFill rotWithShape="1">
          <a:blip r:embed="rId4">
            <a:extLst>
              <a:ext uri="{28A0092B-C50C-407E-A947-70E740481C1C}">
                <a14:useLocalDpi xmlns:a14="http://schemas.microsoft.com/office/drawing/2010/main" val="0"/>
              </a:ext>
            </a:extLst>
          </a:blip>
          <a:srcRect l="15603" b="13805"/>
          <a:stretch/>
        </p:blipFill>
        <p:spPr>
          <a:xfrm>
            <a:off x="3439746" y="392011"/>
            <a:ext cx="4349436" cy="1880658"/>
          </a:xfrm>
          <a:prstGeom prst="rect">
            <a:avLst/>
          </a:prstGeom>
        </p:spPr>
      </p:pic>
      <p:pic>
        <p:nvPicPr>
          <p:cNvPr id="23" name="Picture 22">
            <a:extLst>
              <a:ext uri="{FF2B5EF4-FFF2-40B4-BE49-F238E27FC236}">
                <a16:creationId xmlns:a16="http://schemas.microsoft.com/office/drawing/2014/main" id="{B4E81C6B-F922-4AB1-A2EE-8AD9A3185495}"/>
              </a:ext>
            </a:extLst>
          </p:cNvPr>
          <p:cNvPicPr>
            <a:picLocks noChangeAspect="1"/>
          </p:cNvPicPr>
          <p:nvPr/>
        </p:nvPicPr>
        <p:blipFill rotWithShape="1">
          <a:blip r:embed="rId5">
            <a:extLst>
              <a:ext uri="{28A0092B-C50C-407E-A947-70E740481C1C}">
                <a14:useLocalDpi xmlns:a14="http://schemas.microsoft.com/office/drawing/2010/main" val="0"/>
              </a:ext>
            </a:extLst>
          </a:blip>
          <a:srcRect l="15322" b="22548"/>
          <a:stretch/>
        </p:blipFill>
        <p:spPr>
          <a:xfrm>
            <a:off x="231839" y="1314702"/>
            <a:ext cx="3407135" cy="1764002"/>
          </a:xfrm>
          <a:prstGeom prst="rect">
            <a:avLst/>
          </a:prstGeom>
        </p:spPr>
      </p:pic>
      <p:pic>
        <p:nvPicPr>
          <p:cNvPr id="3" name="Picture 2">
            <a:extLst>
              <a:ext uri="{FF2B5EF4-FFF2-40B4-BE49-F238E27FC236}">
                <a16:creationId xmlns:a16="http://schemas.microsoft.com/office/drawing/2014/main" id="{2063D3EE-3BC2-4BDD-A004-D380763E533E}"/>
              </a:ext>
            </a:extLst>
          </p:cNvPr>
          <p:cNvPicPr>
            <a:picLocks noChangeAspect="1"/>
          </p:cNvPicPr>
          <p:nvPr/>
        </p:nvPicPr>
        <p:blipFill rotWithShape="1">
          <a:blip r:embed="rId6">
            <a:extLst>
              <a:ext uri="{28A0092B-C50C-407E-A947-70E740481C1C}">
                <a14:useLocalDpi xmlns:a14="http://schemas.microsoft.com/office/drawing/2010/main" val="0"/>
              </a:ext>
            </a:extLst>
          </a:blip>
          <a:srcRect l="15589" b="10333"/>
          <a:stretch/>
        </p:blipFill>
        <p:spPr>
          <a:xfrm>
            <a:off x="235916" y="2323276"/>
            <a:ext cx="3894949" cy="2320500"/>
          </a:xfrm>
          <a:prstGeom prst="rect">
            <a:avLst/>
          </a:prstGeom>
        </p:spPr>
      </p:pic>
      <p:pic>
        <p:nvPicPr>
          <p:cNvPr id="11" name="Picture 10">
            <a:extLst>
              <a:ext uri="{FF2B5EF4-FFF2-40B4-BE49-F238E27FC236}">
                <a16:creationId xmlns:a16="http://schemas.microsoft.com/office/drawing/2014/main" id="{98E001A2-0BC5-42E5-97CE-55F3975498A2}"/>
              </a:ext>
            </a:extLst>
          </p:cNvPr>
          <p:cNvPicPr>
            <a:picLocks noChangeAspect="1"/>
          </p:cNvPicPr>
          <p:nvPr/>
        </p:nvPicPr>
        <p:blipFill rotWithShape="1">
          <a:blip r:embed="rId7">
            <a:extLst>
              <a:ext uri="{28A0092B-C50C-407E-A947-70E740481C1C}">
                <a14:useLocalDpi xmlns:a14="http://schemas.microsoft.com/office/drawing/2010/main" val="0"/>
              </a:ext>
            </a:extLst>
          </a:blip>
          <a:srcRect l="13037" b="10133"/>
          <a:stretch/>
        </p:blipFill>
        <p:spPr>
          <a:xfrm>
            <a:off x="7045601" y="164433"/>
            <a:ext cx="4986422" cy="2897754"/>
          </a:xfrm>
          <a:prstGeom prst="rect">
            <a:avLst/>
          </a:prstGeom>
        </p:spPr>
      </p:pic>
      <p:pic>
        <p:nvPicPr>
          <p:cNvPr id="21" name="Picture 20">
            <a:extLst>
              <a:ext uri="{FF2B5EF4-FFF2-40B4-BE49-F238E27FC236}">
                <a16:creationId xmlns:a16="http://schemas.microsoft.com/office/drawing/2014/main" id="{EB4A25CF-79FE-4D8D-849D-D76E2BDA1946}"/>
              </a:ext>
            </a:extLst>
          </p:cNvPr>
          <p:cNvPicPr>
            <a:picLocks noChangeAspect="1"/>
          </p:cNvPicPr>
          <p:nvPr/>
        </p:nvPicPr>
        <p:blipFill rotWithShape="1">
          <a:blip r:embed="rId8">
            <a:extLst>
              <a:ext uri="{28A0092B-C50C-407E-A947-70E740481C1C}">
                <a14:useLocalDpi xmlns:a14="http://schemas.microsoft.com/office/drawing/2010/main" val="0"/>
              </a:ext>
            </a:extLst>
          </a:blip>
          <a:srcRect l="12729" b="9777"/>
          <a:stretch/>
        </p:blipFill>
        <p:spPr>
          <a:xfrm>
            <a:off x="4066540" y="2255047"/>
            <a:ext cx="4484045" cy="2610123"/>
          </a:xfrm>
          <a:prstGeom prst="rect">
            <a:avLst/>
          </a:prstGeom>
        </p:spPr>
      </p:pic>
      <p:pic>
        <p:nvPicPr>
          <p:cNvPr id="25" name="Picture 24">
            <a:extLst>
              <a:ext uri="{FF2B5EF4-FFF2-40B4-BE49-F238E27FC236}">
                <a16:creationId xmlns:a16="http://schemas.microsoft.com/office/drawing/2014/main" id="{BCFDC263-3519-4584-9564-A39A39DB5F1E}"/>
              </a:ext>
            </a:extLst>
          </p:cNvPr>
          <p:cNvPicPr>
            <a:picLocks noChangeAspect="1"/>
          </p:cNvPicPr>
          <p:nvPr/>
        </p:nvPicPr>
        <p:blipFill rotWithShape="1">
          <a:blip r:embed="rId9">
            <a:extLst>
              <a:ext uri="{28A0092B-C50C-407E-A947-70E740481C1C}">
                <a14:useLocalDpi xmlns:a14="http://schemas.microsoft.com/office/drawing/2010/main" val="0"/>
              </a:ext>
            </a:extLst>
          </a:blip>
          <a:srcRect t="780" b="33193"/>
          <a:stretch/>
        </p:blipFill>
        <p:spPr>
          <a:xfrm>
            <a:off x="4812706" y="5611820"/>
            <a:ext cx="3881255" cy="1467346"/>
          </a:xfrm>
          <a:prstGeom prst="rect">
            <a:avLst/>
          </a:prstGeom>
        </p:spPr>
      </p:pic>
      <p:pic>
        <p:nvPicPr>
          <p:cNvPr id="29" name="Picture 28">
            <a:extLst>
              <a:ext uri="{FF2B5EF4-FFF2-40B4-BE49-F238E27FC236}">
                <a16:creationId xmlns:a16="http://schemas.microsoft.com/office/drawing/2014/main" id="{1F7981EA-A8D6-4884-B4C4-B8926091E408}"/>
              </a:ext>
            </a:extLst>
          </p:cNvPr>
          <p:cNvPicPr>
            <a:picLocks noChangeAspect="1"/>
          </p:cNvPicPr>
          <p:nvPr/>
        </p:nvPicPr>
        <p:blipFill rotWithShape="1">
          <a:blip r:embed="rId10">
            <a:extLst>
              <a:ext uri="{28A0092B-C50C-407E-A947-70E740481C1C}">
                <a14:useLocalDpi xmlns:a14="http://schemas.microsoft.com/office/drawing/2010/main" val="0"/>
              </a:ext>
            </a:extLst>
          </a:blip>
          <a:srcRect r="4757" b="12330"/>
          <a:stretch/>
        </p:blipFill>
        <p:spPr>
          <a:xfrm>
            <a:off x="1480670" y="4286838"/>
            <a:ext cx="3470905" cy="1462970"/>
          </a:xfrm>
          <a:prstGeom prst="rect">
            <a:avLst/>
          </a:prstGeom>
        </p:spPr>
      </p:pic>
      <p:pic>
        <p:nvPicPr>
          <p:cNvPr id="31" name="Picture 30">
            <a:extLst>
              <a:ext uri="{FF2B5EF4-FFF2-40B4-BE49-F238E27FC236}">
                <a16:creationId xmlns:a16="http://schemas.microsoft.com/office/drawing/2014/main" id="{C921ADD8-02B7-478D-9313-29E70BFCC3E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82211" y="5749808"/>
            <a:ext cx="1541268" cy="1021970"/>
          </a:xfrm>
          <a:prstGeom prst="rect">
            <a:avLst/>
          </a:prstGeom>
        </p:spPr>
      </p:pic>
      <p:pic>
        <p:nvPicPr>
          <p:cNvPr id="9" name="Picture 8">
            <a:extLst>
              <a:ext uri="{FF2B5EF4-FFF2-40B4-BE49-F238E27FC236}">
                <a16:creationId xmlns:a16="http://schemas.microsoft.com/office/drawing/2014/main" id="{32B8FF28-2B2F-422F-988D-2AF8E497F28D}"/>
              </a:ext>
            </a:extLst>
          </p:cNvPr>
          <p:cNvPicPr>
            <a:picLocks noChangeAspect="1"/>
          </p:cNvPicPr>
          <p:nvPr/>
        </p:nvPicPr>
        <p:blipFill rotWithShape="1">
          <a:blip r:embed="rId12">
            <a:extLst>
              <a:ext uri="{28A0092B-C50C-407E-A947-70E740481C1C}">
                <a14:useLocalDpi xmlns:a14="http://schemas.microsoft.com/office/drawing/2010/main" val="0"/>
              </a:ext>
            </a:extLst>
          </a:blip>
          <a:srcRect l="14883" b="8529"/>
          <a:stretch/>
        </p:blipFill>
        <p:spPr>
          <a:xfrm>
            <a:off x="8402276" y="1920459"/>
            <a:ext cx="3604823" cy="2181817"/>
          </a:xfrm>
          <a:prstGeom prst="rect">
            <a:avLst/>
          </a:prstGeom>
        </p:spPr>
      </p:pic>
      <p:pic>
        <p:nvPicPr>
          <p:cNvPr id="15" name="Picture 14">
            <a:extLst>
              <a:ext uri="{FF2B5EF4-FFF2-40B4-BE49-F238E27FC236}">
                <a16:creationId xmlns:a16="http://schemas.microsoft.com/office/drawing/2014/main" id="{F3BA3E4E-9028-4F4E-A8C5-6E10EF85A480}"/>
              </a:ext>
            </a:extLst>
          </p:cNvPr>
          <p:cNvPicPr>
            <a:picLocks noChangeAspect="1"/>
          </p:cNvPicPr>
          <p:nvPr/>
        </p:nvPicPr>
        <p:blipFill rotWithShape="1">
          <a:blip r:embed="rId13">
            <a:extLst>
              <a:ext uri="{28A0092B-C50C-407E-A947-70E740481C1C}">
                <a14:useLocalDpi xmlns:a14="http://schemas.microsoft.com/office/drawing/2010/main" val="0"/>
              </a:ext>
            </a:extLst>
          </a:blip>
          <a:srcRect l="14098" b="12624"/>
          <a:stretch/>
        </p:blipFill>
        <p:spPr>
          <a:xfrm>
            <a:off x="10180199" y="1197022"/>
            <a:ext cx="1826900" cy="1040903"/>
          </a:xfrm>
          <a:prstGeom prst="rect">
            <a:avLst/>
          </a:prstGeom>
        </p:spPr>
      </p:pic>
      <p:pic>
        <p:nvPicPr>
          <p:cNvPr id="2" name="Picture 1">
            <a:extLst>
              <a:ext uri="{FF2B5EF4-FFF2-40B4-BE49-F238E27FC236}">
                <a16:creationId xmlns:a16="http://schemas.microsoft.com/office/drawing/2014/main" id="{0EB6A16A-4476-4A73-8E05-866AAB953C8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068" y="5694294"/>
            <a:ext cx="1140851" cy="1140851"/>
          </a:xfrm>
          <a:prstGeom prst="rect">
            <a:avLst/>
          </a:prstGeom>
        </p:spPr>
      </p:pic>
      <p:pic>
        <p:nvPicPr>
          <p:cNvPr id="4" name="Picture 3">
            <a:extLst>
              <a:ext uri="{FF2B5EF4-FFF2-40B4-BE49-F238E27FC236}">
                <a16:creationId xmlns:a16="http://schemas.microsoft.com/office/drawing/2014/main" id="{CD980640-0B1B-4649-9BD7-EA563F13988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451630" y="5651255"/>
            <a:ext cx="2127851" cy="2127851"/>
          </a:xfrm>
          <a:prstGeom prst="rect">
            <a:avLst/>
          </a:prstGeom>
        </p:spPr>
      </p:pic>
      <p:pic>
        <p:nvPicPr>
          <p:cNvPr id="13" name="Picture 12">
            <a:extLst>
              <a:ext uri="{FF2B5EF4-FFF2-40B4-BE49-F238E27FC236}">
                <a16:creationId xmlns:a16="http://schemas.microsoft.com/office/drawing/2014/main" id="{3CE38246-B709-48C8-BED6-EDD3AF0D0AD1}"/>
              </a:ext>
            </a:extLst>
          </p:cNvPr>
          <p:cNvPicPr>
            <a:picLocks noChangeAspect="1"/>
          </p:cNvPicPr>
          <p:nvPr/>
        </p:nvPicPr>
        <p:blipFill rotWithShape="1">
          <a:blip r:embed="rId16">
            <a:extLst>
              <a:ext uri="{28A0092B-C50C-407E-A947-70E740481C1C}">
                <a14:useLocalDpi xmlns:a14="http://schemas.microsoft.com/office/drawing/2010/main" val="0"/>
              </a:ext>
            </a:extLst>
          </a:blip>
          <a:srcRect l="15298" b="8034"/>
          <a:stretch/>
        </p:blipFill>
        <p:spPr>
          <a:xfrm>
            <a:off x="231839" y="4608955"/>
            <a:ext cx="1876854" cy="1140852"/>
          </a:xfrm>
          <a:prstGeom prst="rect">
            <a:avLst/>
          </a:prstGeom>
        </p:spPr>
      </p:pic>
      <p:pic>
        <p:nvPicPr>
          <p:cNvPr id="17" name="Picture 16">
            <a:extLst>
              <a:ext uri="{FF2B5EF4-FFF2-40B4-BE49-F238E27FC236}">
                <a16:creationId xmlns:a16="http://schemas.microsoft.com/office/drawing/2014/main" id="{DED5E9C4-0155-4D03-968E-554304CD4B77}"/>
              </a:ext>
            </a:extLst>
          </p:cNvPr>
          <p:cNvPicPr>
            <a:picLocks noChangeAspect="1"/>
          </p:cNvPicPr>
          <p:nvPr/>
        </p:nvPicPr>
        <p:blipFill rotWithShape="1">
          <a:blip r:embed="rId17">
            <a:extLst>
              <a:ext uri="{28A0092B-C50C-407E-A947-70E740481C1C}">
                <a14:useLocalDpi xmlns:a14="http://schemas.microsoft.com/office/drawing/2010/main" val="0"/>
              </a:ext>
            </a:extLst>
          </a:blip>
          <a:srcRect b="18877"/>
          <a:stretch/>
        </p:blipFill>
        <p:spPr>
          <a:xfrm>
            <a:off x="8420720" y="4006782"/>
            <a:ext cx="3598841" cy="1538487"/>
          </a:xfrm>
          <a:prstGeom prst="rect">
            <a:avLst/>
          </a:prstGeom>
        </p:spPr>
      </p:pic>
      <p:sp>
        <p:nvSpPr>
          <p:cNvPr id="20" name="Title 1">
            <a:extLst>
              <a:ext uri="{FF2B5EF4-FFF2-40B4-BE49-F238E27FC236}">
                <a16:creationId xmlns:a16="http://schemas.microsoft.com/office/drawing/2014/main" id="{57D4E002-9E96-4D07-8645-014047C7DFC5}"/>
              </a:ext>
            </a:extLst>
          </p:cNvPr>
          <p:cNvSpPr txBox="1">
            <a:spLocks/>
          </p:cNvSpPr>
          <p:nvPr/>
        </p:nvSpPr>
        <p:spPr>
          <a:xfrm>
            <a:off x="0" y="793024"/>
            <a:ext cx="4644571" cy="518061"/>
          </a:xfrm>
          <a:prstGeom prst="rect">
            <a:avLst/>
          </a:prstGeom>
          <a:solidFill>
            <a:srgbClr val="FF0000"/>
          </a:solidFill>
        </p:spPr>
        <p:txBody>
          <a:bodyP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dirty="0"/>
            </a:br>
            <a:r>
              <a:rPr lang="en-US" sz="11200" dirty="0">
                <a:solidFill>
                  <a:schemeClr val="bg1"/>
                </a:solidFill>
              </a:rPr>
              <a:t>L'Émmission</a:t>
            </a:r>
          </a:p>
        </p:txBody>
      </p:sp>
      <p:pic>
        <p:nvPicPr>
          <p:cNvPr id="6" name="Picture 5">
            <a:extLst>
              <a:ext uri="{FF2B5EF4-FFF2-40B4-BE49-F238E27FC236}">
                <a16:creationId xmlns:a16="http://schemas.microsoft.com/office/drawing/2014/main" id="{A3EEB409-B7AB-4EF9-8591-02E3DEA49ABC}"/>
              </a:ext>
            </a:extLst>
          </p:cNvPr>
          <p:cNvPicPr>
            <a:picLocks noChangeAspect="1"/>
          </p:cNvPicPr>
          <p:nvPr/>
        </p:nvPicPr>
        <p:blipFill rotWithShape="1">
          <a:blip r:embed="rId18">
            <a:extLst>
              <a:ext uri="{28A0092B-C50C-407E-A947-70E740481C1C}">
                <a14:useLocalDpi xmlns:a14="http://schemas.microsoft.com/office/drawing/2010/main" val="0"/>
              </a:ext>
            </a:extLst>
          </a:blip>
          <a:srcRect r="33676"/>
          <a:stretch/>
        </p:blipFill>
        <p:spPr>
          <a:xfrm flipH="1">
            <a:off x="648455" y="1373727"/>
            <a:ext cx="2791291" cy="2268464"/>
          </a:xfrm>
          <a:prstGeom prst="rect">
            <a:avLst/>
          </a:prstGeom>
        </p:spPr>
      </p:pic>
      <p:pic>
        <p:nvPicPr>
          <p:cNvPr id="8" name="Picture 7">
            <a:extLst>
              <a:ext uri="{FF2B5EF4-FFF2-40B4-BE49-F238E27FC236}">
                <a16:creationId xmlns:a16="http://schemas.microsoft.com/office/drawing/2014/main" id="{5CFD9625-7451-42D8-A10C-8366C60CC43F}"/>
              </a:ext>
            </a:extLst>
          </p:cNvPr>
          <p:cNvPicPr>
            <a:picLocks noChangeAspect="1"/>
          </p:cNvPicPr>
          <p:nvPr/>
        </p:nvPicPr>
        <p:blipFill rotWithShape="1">
          <a:blip r:embed="rId19">
            <a:duotone>
              <a:prstClr val="black"/>
              <a:schemeClr val="accent5">
                <a:tint val="45000"/>
                <a:satMod val="400000"/>
              </a:schemeClr>
            </a:duotone>
            <a:extLst>
              <a:ext uri="{28A0092B-C50C-407E-A947-70E740481C1C}">
                <a14:useLocalDpi xmlns:a14="http://schemas.microsoft.com/office/drawing/2010/main" val="0"/>
              </a:ext>
            </a:extLst>
          </a:blip>
          <a:srcRect l="21079" r="1"/>
          <a:stretch/>
        </p:blipFill>
        <p:spPr>
          <a:xfrm>
            <a:off x="7378018" y="1078419"/>
            <a:ext cx="2200590" cy="2015192"/>
          </a:xfrm>
          <a:prstGeom prst="rect">
            <a:avLst/>
          </a:prstGeom>
        </p:spPr>
      </p:pic>
      <p:pic>
        <p:nvPicPr>
          <p:cNvPr id="26" name="Picture 25">
            <a:extLst>
              <a:ext uri="{FF2B5EF4-FFF2-40B4-BE49-F238E27FC236}">
                <a16:creationId xmlns:a16="http://schemas.microsoft.com/office/drawing/2014/main" id="{2BDAF72D-8067-4E44-A1E7-47685358EFFB}"/>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16200000">
            <a:off x="5625401" y="2606361"/>
            <a:ext cx="2208748" cy="4986422"/>
          </a:xfrm>
          <a:prstGeom prst="rect">
            <a:avLst/>
          </a:prstGeom>
        </p:spPr>
      </p:pic>
      <p:pic>
        <p:nvPicPr>
          <p:cNvPr id="27" name="Content Placeholder 9">
            <a:extLst>
              <a:ext uri="{FF2B5EF4-FFF2-40B4-BE49-F238E27FC236}">
                <a16:creationId xmlns:a16="http://schemas.microsoft.com/office/drawing/2014/main" id="{04846721-B026-4C87-ADE2-B7DC00A41D7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103903" y="4486060"/>
            <a:ext cx="723460" cy="481922"/>
          </a:xfrm>
          <a:prstGeom prst="rect">
            <a:avLst/>
          </a:prstGeom>
        </p:spPr>
      </p:pic>
      <p:pic>
        <p:nvPicPr>
          <p:cNvPr id="28" name="Picture 27">
            <a:extLst>
              <a:ext uri="{FF2B5EF4-FFF2-40B4-BE49-F238E27FC236}">
                <a16:creationId xmlns:a16="http://schemas.microsoft.com/office/drawing/2014/main" id="{DA370059-E98A-41F4-8AC8-2C89FB9A4B6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957788" y="3927609"/>
            <a:ext cx="864282" cy="576188"/>
          </a:xfrm>
          <a:prstGeom prst="rect">
            <a:avLst/>
          </a:prstGeom>
        </p:spPr>
      </p:pic>
      <p:pic>
        <p:nvPicPr>
          <p:cNvPr id="30" name="Picture 29">
            <a:extLst>
              <a:ext uri="{FF2B5EF4-FFF2-40B4-BE49-F238E27FC236}">
                <a16:creationId xmlns:a16="http://schemas.microsoft.com/office/drawing/2014/main" id="{D4219DDF-5CDF-429C-8917-612BDE498EA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48326" y="4958896"/>
            <a:ext cx="3580880" cy="848392"/>
          </a:xfrm>
          <a:prstGeom prst="rect">
            <a:avLst/>
          </a:prstGeom>
          <a:effectLst>
            <a:softEdge rad="127000"/>
          </a:effectLst>
        </p:spPr>
      </p:pic>
      <p:pic>
        <p:nvPicPr>
          <p:cNvPr id="32" name="Picture 31">
            <a:extLst>
              <a:ext uri="{FF2B5EF4-FFF2-40B4-BE49-F238E27FC236}">
                <a16:creationId xmlns:a16="http://schemas.microsoft.com/office/drawing/2014/main" id="{278243CA-379A-4CF4-8687-5CB7B8982B35}"/>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flipH="1">
            <a:off x="7596819" y="4727021"/>
            <a:ext cx="1341504" cy="1460575"/>
          </a:xfrm>
          <a:prstGeom prst="rect">
            <a:avLst/>
          </a:prstGeom>
        </p:spPr>
      </p:pic>
      <p:pic>
        <p:nvPicPr>
          <p:cNvPr id="34" name="Picture 33">
            <a:extLst>
              <a:ext uri="{FF2B5EF4-FFF2-40B4-BE49-F238E27FC236}">
                <a16:creationId xmlns:a16="http://schemas.microsoft.com/office/drawing/2014/main" id="{3B96E55C-750A-4800-BCD0-BBF9731430ED}"/>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778498" y="4344513"/>
            <a:ext cx="1353987" cy="761618"/>
          </a:xfrm>
          <a:prstGeom prst="rect">
            <a:avLst/>
          </a:prstGeom>
        </p:spPr>
      </p:pic>
    </p:spTree>
    <p:extLst>
      <p:ext uri="{BB962C8B-B14F-4D97-AF65-F5344CB8AC3E}">
        <p14:creationId xmlns:p14="http://schemas.microsoft.com/office/powerpoint/2010/main" val="522050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path" presetSubtype="0" accel="50000" decel="50000" fill="hold" nodeType="withEffect">
                                  <p:stCondLst>
                                    <p:cond delay="0"/>
                                  </p:stCondLst>
                                  <p:childTnLst>
                                    <p:animMotion origin="layout" path="M 0.25169 0.38843 L 3.75E-6 -3.7037E-6 " pathEditMode="relative" rAng="0" ptsTypes="AA">
                                      <p:cBhvr>
                                        <p:cTn id="6" dur="2000" fill="hold"/>
                                        <p:tgtEl>
                                          <p:spTgt spid="23"/>
                                        </p:tgtEl>
                                        <p:attrNameLst>
                                          <p:attrName>ppt_x</p:attrName>
                                          <p:attrName>ppt_y</p:attrName>
                                        </p:attrNameLst>
                                      </p:cBhvr>
                                      <p:rCtr x="-12591" y="-19421"/>
                                    </p:animMotion>
                                  </p:childTnLst>
                                </p:cTn>
                              </p:par>
                              <p:par>
                                <p:cTn id="7" presetID="56" presetClass="path" presetSubtype="0" accel="50000" decel="50000" fill="hold" nodeType="withEffect">
                                  <p:stCondLst>
                                    <p:cond delay="0"/>
                                  </p:stCondLst>
                                  <p:childTnLst>
                                    <p:animMotion origin="layout" path="M 0.10664 0.34282 L -3.75E-6 -7.40741E-7 " pathEditMode="relative" rAng="0" ptsTypes="AA">
                                      <p:cBhvr>
                                        <p:cTn id="8" dur="2000" fill="hold"/>
                                        <p:tgtEl>
                                          <p:spTgt spid="7"/>
                                        </p:tgtEl>
                                        <p:attrNameLst>
                                          <p:attrName>ppt_x</p:attrName>
                                          <p:attrName>ppt_y</p:attrName>
                                        </p:attrNameLst>
                                      </p:cBhvr>
                                      <p:rCtr x="-5339" y="-17153"/>
                                    </p:animMotion>
                                  </p:childTnLst>
                                </p:cTn>
                              </p:par>
                              <p:par>
                                <p:cTn id="9" presetID="49" presetClass="path" presetSubtype="0" accel="50000" decel="50000" fill="hold" nodeType="withEffect">
                                  <p:stCondLst>
                                    <p:cond delay="0"/>
                                  </p:stCondLst>
                                  <p:childTnLst>
                                    <p:animMotion origin="layout" path="M 0.37696 0.24931 L -3.54167E-6 -2.59259E-6 " pathEditMode="relative" rAng="0" ptsTypes="AA">
                                      <p:cBhvr>
                                        <p:cTn id="10" dur="2000" fill="hold"/>
                                        <p:tgtEl>
                                          <p:spTgt spid="13"/>
                                        </p:tgtEl>
                                        <p:attrNameLst>
                                          <p:attrName>ppt_x</p:attrName>
                                          <p:attrName>ppt_y</p:attrName>
                                        </p:attrNameLst>
                                      </p:cBhvr>
                                      <p:rCtr x="-18854" y="-12477"/>
                                    </p:animMotion>
                                  </p:childTnLst>
                                </p:cTn>
                              </p:par>
                              <p:par>
                                <p:cTn id="11" presetID="49" presetClass="path" presetSubtype="0" accel="50000" decel="50000" fill="hold" nodeType="withEffect">
                                  <p:stCondLst>
                                    <p:cond delay="0"/>
                                  </p:stCondLst>
                                  <p:childTnLst>
                                    <p:animMotion origin="layout" path="M 0.41393 -0.04212 L 3.54167E-6 -4.81481E-6 " pathEditMode="relative" rAng="0" ptsTypes="AA">
                                      <p:cBhvr>
                                        <p:cTn id="12" dur="2000" fill="hold"/>
                                        <p:tgtEl>
                                          <p:spTgt spid="3"/>
                                        </p:tgtEl>
                                        <p:attrNameLst>
                                          <p:attrName>ppt_x</p:attrName>
                                          <p:attrName>ppt_y</p:attrName>
                                        </p:attrNameLst>
                                      </p:cBhvr>
                                      <p:rCtr x="-20703" y="2106"/>
                                    </p:animMotion>
                                  </p:childTnLst>
                                </p:cTn>
                              </p:par>
                              <p:par>
                                <p:cTn id="13" presetID="49" presetClass="path" presetSubtype="0" accel="50000" decel="50000" fill="hold" nodeType="withEffect">
                                  <p:stCondLst>
                                    <p:cond delay="0"/>
                                  </p:stCondLst>
                                  <p:childTnLst>
                                    <p:animMotion origin="layout" path="M 0.22826 -0.29305 L -3.33333E-6 -1.11111E-6 " pathEditMode="relative" rAng="0" ptsTypes="AA">
                                      <p:cBhvr>
                                        <p:cTn id="14" dur="2000" fill="hold"/>
                                        <p:tgtEl>
                                          <p:spTgt spid="31"/>
                                        </p:tgtEl>
                                        <p:attrNameLst>
                                          <p:attrName>ppt_x</p:attrName>
                                          <p:attrName>ppt_y</p:attrName>
                                        </p:attrNameLst>
                                      </p:cBhvr>
                                      <p:rCtr x="-11419" y="14653"/>
                                    </p:animMotion>
                                  </p:childTnLst>
                                </p:cTn>
                              </p:par>
                              <p:par>
                                <p:cTn id="15" presetID="49" presetClass="path" presetSubtype="0" accel="50000" decel="50000" fill="hold" nodeType="withEffect">
                                  <p:stCondLst>
                                    <p:cond delay="0"/>
                                  </p:stCondLst>
                                  <p:childTnLst>
                                    <p:animMotion origin="layout" path="M 0.04024 -0.43195 L -1.25E-6 7.40741E-7 " pathEditMode="relative" rAng="0" ptsTypes="AA">
                                      <p:cBhvr>
                                        <p:cTn id="16" dur="2000" fill="hold"/>
                                        <p:tgtEl>
                                          <p:spTgt spid="33"/>
                                        </p:tgtEl>
                                        <p:attrNameLst>
                                          <p:attrName>ppt_x</p:attrName>
                                          <p:attrName>ppt_y</p:attrName>
                                        </p:attrNameLst>
                                      </p:cBhvr>
                                      <p:rCtr x="-2018" y="21597"/>
                                    </p:animMotion>
                                  </p:childTnLst>
                                </p:cTn>
                              </p:par>
                              <p:par>
                                <p:cTn id="17" presetID="49" presetClass="path" presetSubtype="0" accel="50000" decel="50000" fill="hold" nodeType="withEffect">
                                  <p:stCondLst>
                                    <p:cond delay="0"/>
                                  </p:stCondLst>
                                  <p:childTnLst>
                                    <p:animMotion origin="layout" path="M 0.26094 -0.39259 L -2.08333E-6 -1.85185E-6 " pathEditMode="relative" rAng="0" ptsTypes="AA">
                                      <p:cBhvr>
                                        <p:cTn id="18" dur="2000" fill="hold"/>
                                        <p:tgtEl>
                                          <p:spTgt spid="29"/>
                                        </p:tgtEl>
                                        <p:attrNameLst>
                                          <p:attrName>ppt_x</p:attrName>
                                          <p:attrName>ppt_y</p:attrName>
                                        </p:attrNameLst>
                                      </p:cBhvr>
                                      <p:rCtr x="-13047" y="19630"/>
                                    </p:animMotion>
                                  </p:childTnLst>
                                </p:cTn>
                              </p:par>
                              <p:par>
                                <p:cTn id="19" presetID="49" presetClass="path" presetSubtype="0" accel="50000" decel="50000" fill="hold" nodeType="withEffect">
                                  <p:stCondLst>
                                    <p:cond delay="0"/>
                                  </p:stCondLst>
                                  <p:childTnLst>
                                    <p:animMotion origin="layout" path="M -0.26302 -0.32385 L 4.16667E-6 3.7037E-6 " pathEditMode="relative" rAng="0" ptsTypes="AA">
                                      <p:cBhvr>
                                        <p:cTn id="20" dur="2000" fill="hold"/>
                                        <p:tgtEl>
                                          <p:spTgt spid="25"/>
                                        </p:tgtEl>
                                        <p:attrNameLst>
                                          <p:attrName>ppt_x</p:attrName>
                                          <p:attrName>ppt_y</p:attrName>
                                        </p:attrNameLst>
                                      </p:cBhvr>
                                      <p:rCtr x="13151" y="16181"/>
                                    </p:animMotion>
                                  </p:childTnLst>
                                </p:cTn>
                              </p:par>
                              <p:par>
                                <p:cTn id="21" presetID="49" presetClass="path" presetSubtype="0" accel="50000" decel="50000" fill="hold" nodeType="withEffect">
                                  <p:stCondLst>
                                    <p:cond delay="0"/>
                                  </p:stCondLst>
                                  <p:childTnLst>
                                    <p:animMotion origin="layout" path="M -0.36093 -0.21689 L -4.375E-6 -3.33333E-6 " pathEditMode="relative" rAng="0" ptsTypes="AA">
                                      <p:cBhvr>
                                        <p:cTn id="22" dur="2000" fill="hold"/>
                                        <p:tgtEl>
                                          <p:spTgt spid="17"/>
                                        </p:tgtEl>
                                        <p:attrNameLst>
                                          <p:attrName>ppt_x</p:attrName>
                                          <p:attrName>ppt_y</p:attrName>
                                        </p:attrNameLst>
                                      </p:cBhvr>
                                      <p:rCtr x="18047" y="10833"/>
                                    </p:animMotion>
                                  </p:childTnLst>
                                </p:cTn>
                              </p:par>
                              <p:par>
                                <p:cTn id="23" presetID="49" presetClass="path" presetSubtype="0" accel="50000" decel="50000" fill="hold" nodeType="withEffect">
                                  <p:stCondLst>
                                    <p:cond delay="0"/>
                                  </p:stCondLst>
                                  <p:childTnLst>
                                    <p:animMotion origin="layout" path="M -0.34648 0.02453 L -3.95833E-6 3.7037E-6 " pathEditMode="relative" rAng="0" ptsTypes="AA">
                                      <p:cBhvr>
                                        <p:cTn id="24" dur="2000" fill="hold"/>
                                        <p:tgtEl>
                                          <p:spTgt spid="9"/>
                                        </p:tgtEl>
                                        <p:attrNameLst>
                                          <p:attrName>ppt_x</p:attrName>
                                          <p:attrName>ppt_y</p:attrName>
                                        </p:attrNameLst>
                                      </p:cBhvr>
                                      <p:rCtr x="17318" y="-1227"/>
                                    </p:animMotion>
                                  </p:childTnLst>
                                </p:cTn>
                              </p:par>
                              <p:par>
                                <p:cTn id="25" presetID="49" presetClass="path" presetSubtype="0" accel="50000" decel="50000" fill="hold" nodeType="withEffect">
                                  <p:stCondLst>
                                    <p:cond delay="0"/>
                                  </p:stCondLst>
                                  <p:childTnLst>
                                    <p:animMotion origin="layout" path="M -0.36784 0.23241 L -6.25E-7 -4.07407E-6 " pathEditMode="relative" rAng="0" ptsTypes="AA">
                                      <p:cBhvr>
                                        <p:cTn id="26" dur="2000" fill="hold"/>
                                        <p:tgtEl>
                                          <p:spTgt spid="15"/>
                                        </p:tgtEl>
                                        <p:attrNameLst>
                                          <p:attrName>ppt_x</p:attrName>
                                          <p:attrName>ppt_y</p:attrName>
                                        </p:attrNameLst>
                                      </p:cBhvr>
                                      <p:rCtr x="18385" y="-11620"/>
                                    </p:animMotion>
                                  </p:childTnLst>
                                </p:cTn>
                              </p:par>
                              <p:par>
                                <p:cTn id="27" presetID="42" presetClass="path" presetSubtype="0" accel="50000" decel="50000" fill="hold" nodeType="withEffect">
                                  <p:stCondLst>
                                    <p:cond delay="0"/>
                                  </p:stCondLst>
                                  <p:childTnLst>
                                    <p:animMotion origin="layout" path="M -0.3418 0.27986 L -1.04167E-6 1.11111E-6 " pathEditMode="relative" rAng="0" ptsTypes="AA">
                                      <p:cBhvr>
                                        <p:cTn id="28" dur="2000" fill="hold"/>
                                        <p:tgtEl>
                                          <p:spTgt spid="11"/>
                                        </p:tgtEl>
                                        <p:attrNameLst>
                                          <p:attrName>ppt_x</p:attrName>
                                          <p:attrName>ppt_y</p:attrName>
                                        </p:attrNameLst>
                                      </p:cBhvr>
                                      <p:rCtr x="17083" y="-14005"/>
                                    </p:animMotion>
                                  </p:childTnLst>
                                </p:cTn>
                              </p:par>
                              <p:par>
                                <p:cTn id="29" presetID="56" presetClass="path" presetSubtype="0" accel="50000" decel="50000" fill="hold" nodeType="withEffect">
                                  <p:stCondLst>
                                    <p:cond delay="0"/>
                                  </p:stCondLst>
                                  <p:childTnLst>
                                    <p:animMotion origin="layout" path="M 0.19935 0.20139 L 3.54167E-6 2.22222E-6 " pathEditMode="relative" rAng="0" ptsTypes="AA">
                                      <p:cBhvr>
                                        <p:cTn id="30" dur="2000" fill="hold"/>
                                        <p:tgtEl>
                                          <p:spTgt spid="19"/>
                                        </p:tgtEl>
                                        <p:attrNameLst>
                                          <p:attrName>ppt_x</p:attrName>
                                          <p:attrName>ppt_y</p:attrName>
                                        </p:attrNameLst>
                                      </p:cBhvr>
                                      <p:rCtr x="-9974" y="-10069"/>
                                    </p:animMotion>
                                  </p:childTnLst>
                                </p:cTn>
                              </p:par>
                              <p:par>
                                <p:cTn id="31" presetID="53" presetClass="entr" presetSubtype="16"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p:cTn id="33" dur="1500" fill="hold"/>
                                        <p:tgtEl>
                                          <p:spTgt spid="21"/>
                                        </p:tgtEl>
                                        <p:attrNameLst>
                                          <p:attrName>ppt_w</p:attrName>
                                        </p:attrNameLst>
                                      </p:cBhvr>
                                      <p:tavLst>
                                        <p:tav tm="0">
                                          <p:val>
                                            <p:fltVal val="0"/>
                                          </p:val>
                                        </p:tav>
                                        <p:tav tm="100000">
                                          <p:val>
                                            <p:strVal val="#ppt_w"/>
                                          </p:val>
                                        </p:tav>
                                      </p:tavLst>
                                    </p:anim>
                                    <p:anim calcmode="lin" valueType="num">
                                      <p:cBhvr>
                                        <p:cTn id="34" dur="1500" fill="hold"/>
                                        <p:tgtEl>
                                          <p:spTgt spid="21"/>
                                        </p:tgtEl>
                                        <p:attrNameLst>
                                          <p:attrName>ppt_h</p:attrName>
                                        </p:attrNameLst>
                                      </p:cBhvr>
                                      <p:tavLst>
                                        <p:tav tm="0">
                                          <p:val>
                                            <p:fltVal val="0"/>
                                          </p:val>
                                        </p:tav>
                                        <p:tav tm="100000">
                                          <p:val>
                                            <p:strVal val="#ppt_h"/>
                                          </p:val>
                                        </p:tav>
                                      </p:tavLst>
                                    </p:anim>
                                    <p:animEffect transition="in" filter="fade">
                                      <p:cBhvr>
                                        <p:cTn id="35" dur="1500"/>
                                        <p:tgtEl>
                                          <p:spTgt spid="21"/>
                                        </p:tgtEl>
                                      </p:cBhvr>
                                    </p:animEffect>
                                  </p:childTnLst>
                                </p:cTn>
                              </p:par>
                              <p:par>
                                <p:cTn id="36" presetID="42" presetClass="entr" presetSubtype="0"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750"/>
                                        <p:tgtEl>
                                          <p:spTgt spid="20"/>
                                        </p:tgtEl>
                                      </p:cBhvr>
                                    </p:animEffect>
                                    <p:anim calcmode="lin" valueType="num">
                                      <p:cBhvr>
                                        <p:cTn id="39" dur="750" fill="hold"/>
                                        <p:tgtEl>
                                          <p:spTgt spid="20"/>
                                        </p:tgtEl>
                                        <p:attrNameLst>
                                          <p:attrName>ppt_x</p:attrName>
                                        </p:attrNameLst>
                                      </p:cBhvr>
                                      <p:tavLst>
                                        <p:tav tm="0">
                                          <p:val>
                                            <p:strVal val="#ppt_x"/>
                                          </p:val>
                                        </p:tav>
                                        <p:tav tm="100000">
                                          <p:val>
                                            <p:strVal val="#ppt_x"/>
                                          </p:val>
                                        </p:tav>
                                      </p:tavLst>
                                    </p:anim>
                                    <p:anim calcmode="lin" valueType="num">
                                      <p:cBhvr>
                                        <p:cTn id="40" dur="750" fill="hold"/>
                                        <p:tgtEl>
                                          <p:spTgt spid="20"/>
                                        </p:tgtEl>
                                        <p:attrNameLst>
                                          <p:attrName>ppt_y</p:attrName>
                                        </p:attrNameLst>
                                      </p:cBhvr>
                                      <p:tavLst>
                                        <p:tav tm="0">
                                          <p:val>
                                            <p:strVal val="#ppt_y+.1"/>
                                          </p:val>
                                        </p:tav>
                                        <p:tav tm="100000">
                                          <p:val>
                                            <p:strVal val="#ppt_y"/>
                                          </p:val>
                                        </p:tav>
                                      </p:tavLst>
                                    </p:anim>
                                  </p:childTnLst>
                                </p:cTn>
                              </p:par>
                              <p:par>
                                <p:cTn id="41" presetID="53" presetClass="entr" presetSubtype="16"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p:cTn id="43" dur="500" fill="hold"/>
                                        <p:tgtEl>
                                          <p:spTgt spid="26"/>
                                        </p:tgtEl>
                                        <p:attrNameLst>
                                          <p:attrName>ppt_w</p:attrName>
                                        </p:attrNameLst>
                                      </p:cBhvr>
                                      <p:tavLst>
                                        <p:tav tm="0">
                                          <p:val>
                                            <p:fltVal val="0"/>
                                          </p:val>
                                        </p:tav>
                                        <p:tav tm="100000">
                                          <p:val>
                                            <p:strVal val="#ppt_w"/>
                                          </p:val>
                                        </p:tav>
                                      </p:tavLst>
                                    </p:anim>
                                    <p:anim calcmode="lin" valueType="num">
                                      <p:cBhvr>
                                        <p:cTn id="44" dur="500" fill="hold"/>
                                        <p:tgtEl>
                                          <p:spTgt spid="26"/>
                                        </p:tgtEl>
                                        <p:attrNameLst>
                                          <p:attrName>ppt_h</p:attrName>
                                        </p:attrNameLst>
                                      </p:cBhvr>
                                      <p:tavLst>
                                        <p:tav tm="0">
                                          <p:val>
                                            <p:fltVal val="0"/>
                                          </p:val>
                                        </p:tav>
                                        <p:tav tm="100000">
                                          <p:val>
                                            <p:strVal val="#ppt_h"/>
                                          </p:val>
                                        </p:tav>
                                      </p:tavLst>
                                    </p:anim>
                                    <p:animEffect transition="in" filter="fade">
                                      <p:cBhvr>
                                        <p:cTn id="45" dur="500"/>
                                        <p:tgtEl>
                                          <p:spTgt spid="26"/>
                                        </p:tgtEl>
                                      </p:cBhvr>
                                    </p:animEffect>
                                  </p:childTnLst>
                                </p:cTn>
                              </p:par>
                              <p:par>
                                <p:cTn id="46" presetID="2" presetClass="entr" presetSubtype="4" fill="hold" nodeType="withEffect">
                                  <p:stCondLst>
                                    <p:cond delay="0"/>
                                  </p:stCondLst>
                                  <p:childTnLst>
                                    <p:set>
                                      <p:cBhvr>
                                        <p:cTn id="47" dur="1" fill="hold">
                                          <p:stCondLst>
                                            <p:cond delay="0"/>
                                          </p:stCondLst>
                                        </p:cTn>
                                        <p:tgtEl>
                                          <p:spTgt spid="28"/>
                                        </p:tgtEl>
                                        <p:attrNameLst>
                                          <p:attrName>style.visibility</p:attrName>
                                        </p:attrNameLst>
                                      </p:cBhvr>
                                      <p:to>
                                        <p:strVal val="visible"/>
                                      </p:to>
                                    </p:set>
                                    <p:anim calcmode="lin" valueType="num">
                                      <p:cBhvr additive="base">
                                        <p:cTn id="48" dur="500" fill="hold"/>
                                        <p:tgtEl>
                                          <p:spTgt spid="28"/>
                                        </p:tgtEl>
                                        <p:attrNameLst>
                                          <p:attrName>ppt_x</p:attrName>
                                        </p:attrNameLst>
                                      </p:cBhvr>
                                      <p:tavLst>
                                        <p:tav tm="0">
                                          <p:val>
                                            <p:strVal val="#ppt_x"/>
                                          </p:val>
                                        </p:tav>
                                        <p:tav tm="100000">
                                          <p:val>
                                            <p:strVal val="#ppt_x"/>
                                          </p:val>
                                        </p:tav>
                                      </p:tavLst>
                                    </p:anim>
                                    <p:anim calcmode="lin" valueType="num">
                                      <p:cBhvr additive="base">
                                        <p:cTn id="49" dur="500" fill="hold"/>
                                        <p:tgtEl>
                                          <p:spTgt spid="28"/>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34"/>
                                        </p:tgtEl>
                                        <p:attrNameLst>
                                          <p:attrName>style.visibility</p:attrName>
                                        </p:attrNameLst>
                                      </p:cBhvr>
                                      <p:to>
                                        <p:strVal val="visible"/>
                                      </p:to>
                                    </p:set>
                                    <p:anim calcmode="lin" valueType="num">
                                      <p:cBhvr additive="base">
                                        <p:cTn id="52" dur="500" fill="hold"/>
                                        <p:tgtEl>
                                          <p:spTgt spid="34"/>
                                        </p:tgtEl>
                                        <p:attrNameLst>
                                          <p:attrName>ppt_x</p:attrName>
                                        </p:attrNameLst>
                                      </p:cBhvr>
                                      <p:tavLst>
                                        <p:tav tm="0">
                                          <p:val>
                                            <p:strVal val="#ppt_x"/>
                                          </p:val>
                                        </p:tav>
                                        <p:tav tm="100000">
                                          <p:val>
                                            <p:strVal val="#ppt_x"/>
                                          </p:val>
                                        </p:tav>
                                      </p:tavLst>
                                    </p:anim>
                                    <p:anim calcmode="lin" valueType="num">
                                      <p:cBhvr additive="base">
                                        <p:cTn id="53" dur="500" fill="hold"/>
                                        <p:tgtEl>
                                          <p:spTgt spid="34"/>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27"/>
                                        </p:tgtEl>
                                        <p:attrNameLst>
                                          <p:attrName>style.visibility</p:attrName>
                                        </p:attrNameLst>
                                      </p:cBhvr>
                                      <p:to>
                                        <p:strVal val="visible"/>
                                      </p:to>
                                    </p:set>
                                    <p:anim calcmode="lin" valueType="num">
                                      <p:cBhvr additive="base">
                                        <p:cTn id="56" dur="500" fill="hold"/>
                                        <p:tgtEl>
                                          <p:spTgt spid="27"/>
                                        </p:tgtEl>
                                        <p:attrNameLst>
                                          <p:attrName>ppt_x</p:attrName>
                                        </p:attrNameLst>
                                      </p:cBhvr>
                                      <p:tavLst>
                                        <p:tav tm="0">
                                          <p:val>
                                            <p:strVal val="#ppt_x"/>
                                          </p:val>
                                        </p:tav>
                                        <p:tav tm="100000">
                                          <p:val>
                                            <p:strVal val="#ppt_x"/>
                                          </p:val>
                                        </p:tav>
                                      </p:tavLst>
                                    </p:anim>
                                    <p:anim calcmode="lin" valueType="num">
                                      <p:cBhvr additive="base">
                                        <p:cTn id="57" dur="500" fill="hold"/>
                                        <p:tgtEl>
                                          <p:spTgt spid="27"/>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30"/>
                                        </p:tgtEl>
                                        <p:attrNameLst>
                                          <p:attrName>style.visibility</p:attrName>
                                        </p:attrNameLst>
                                      </p:cBhvr>
                                      <p:to>
                                        <p:strVal val="visible"/>
                                      </p:to>
                                    </p:set>
                                    <p:anim calcmode="lin" valueType="num">
                                      <p:cBhvr additive="base">
                                        <p:cTn id="60" dur="500" fill="hold"/>
                                        <p:tgtEl>
                                          <p:spTgt spid="30"/>
                                        </p:tgtEl>
                                        <p:attrNameLst>
                                          <p:attrName>ppt_x</p:attrName>
                                        </p:attrNameLst>
                                      </p:cBhvr>
                                      <p:tavLst>
                                        <p:tav tm="0">
                                          <p:val>
                                            <p:strVal val="#ppt_x"/>
                                          </p:val>
                                        </p:tav>
                                        <p:tav tm="100000">
                                          <p:val>
                                            <p:strVal val="#ppt_x"/>
                                          </p:val>
                                        </p:tav>
                                      </p:tavLst>
                                    </p:anim>
                                    <p:anim calcmode="lin" valueType="num">
                                      <p:cBhvr additive="base">
                                        <p:cTn id="61"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52B9CE-54F8-4BBC-9483-F060741ACAEB}"/>
              </a:ext>
            </a:extLst>
          </p:cNvPr>
          <p:cNvSpPr/>
          <p:nvPr/>
        </p:nvSpPr>
        <p:spPr>
          <a:xfrm>
            <a:off x="85725" y="0"/>
            <a:ext cx="12004675" cy="953326"/>
          </a:xfrm>
          <a:prstGeom prst="rect">
            <a:avLst/>
          </a:prstGeom>
          <a:blipFill dpi="0" rotWithShape="1">
            <a:blip r:embed="rId2">
              <a:lum bright="70000" contrast="-70000"/>
            </a:blip>
            <a:srcRect/>
            <a:tile tx="0" ty="0" sx="100000" sy="100000" flip="none" algn="tl"/>
          </a:blipFill>
          <a:ln w="212725"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29C0D1F1-0C87-48C7-9E65-FFED73CF81DE}"/>
              </a:ext>
            </a:extLst>
          </p:cNvPr>
          <p:cNvSpPr>
            <a:spLocks noChangeArrowheads="1"/>
          </p:cNvSpPr>
          <p:nvPr/>
        </p:nvSpPr>
        <p:spPr bwMode="auto">
          <a:xfrm>
            <a:off x="101600" y="1858497"/>
            <a:ext cx="12004675" cy="3739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222222"/>
                </a:solidFill>
                <a:effectLst/>
                <a:latin typeface="Arial" panose="020B0604020202020204" pitchFamily="34" charset="0"/>
                <a:cs typeface="Arial" panose="020B0604020202020204" pitchFamily="34" charset="0"/>
              </a:rPr>
              <a:t>Island Tribes Challenges </a:t>
            </a:r>
            <a:r>
              <a:rPr kumimoji="0" lang="en-US" altLang="en-US" sz="14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est une émmission de télé réalité présentée en français</a:t>
            </a:r>
            <a:r>
              <a:rPr lang="en-US" altLang="en-US" sz="1400" dirty="0">
                <a:solidFill>
                  <a:srgbClr val="222222"/>
                </a:solidFill>
                <a:cs typeface="Arial" panose="020B0604020202020204" pitchFamily="34" charset="0"/>
              </a:rPr>
              <a:t>, de nature </a:t>
            </a:r>
            <a:r>
              <a:rPr kumimoji="0" lang="en-US" altLang="en-US" sz="14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récréative et divertissante, destinée principalement à une audience familiale. Inspiré par d’autres programme plus au moins similaire comme Koh Lanta ou Survivors, </a:t>
            </a:r>
            <a:r>
              <a:rPr lang="en-US" altLang="en-US" sz="1400" dirty="0">
                <a:solidFill>
                  <a:srgbClr val="222222"/>
                </a:solidFill>
                <a:cs typeface="Arial" panose="020B0604020202020204" pitchFamily="34" charset="0"/>
              </a:rPr>
              <a:t>c</a:t>
            </a:r>
            <a:r>
              <a:rPr kumimoji="0" lang="en-US" altLang="en-US" sz="14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’est un programme qui comprend des jeux</a:t>
            </a:r>
            <a:r>
              <a:rPr lang="en-US" altLang="en-US" sz="1400" dirty="0">
                <a:solidFill>
                  <a:srgbClr val="222222"/>
                </a:solidFill>
                <a:cs typeface="Arial" panose="020B0604020202020204" pitchFamily="34" charset="0"/>
              </a:rPr>
              <a:t> et</a:t>
            </a:r>
            <a:r>
              <a:rPr kumimoji="0" lang="en-US" altLang="en-US" sz="14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 challenges sportifs où deux équipes s’affrontent </a:t>
            </a:r>
            <a:r>
              <a:rPr lang="en-US" altLang="en-US" sz="1400" dirty="0">
                <a:solidFill>
                  <a:srgbClr val="222222"/>
                </a:solidFill>
                <a:cs typeface="Arial" panose="020B0604020202020204" pitchFamily="34" charset="0"/>
              </a:rPr>
              <a:t>dans des milieux naturels pendant trois mois. La difference est que Island Tribes Challenges ne laisse pas ces participants sans nourriture, ni ou dormir.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Le but du programme est de mettre en avant le sport, la discipline, la créativitée, l’aventure et l’esprit d’équipe.</a:t>
            </a:r>
            <a:r>
              <a:rPr lang="en-US" altLang="en-US" sz="1400" dirty="0">
                <a:solidFill>
                  <a:srgbClr val="222222"/>
                </a:solidFill>
                <a:cs typeface="Arial" panose="020B0604020202020204" pitchFamily="34" charset="0"/>
              </a:rPr>
              <a:t> Island Tribes veut aussi prévaloire la Zen attitude et le bien être avec des moments calmes par des cours de Yoga le matin et le Tai Chi les après midis. Les participants</a:t>
            </a:r>
            <a:r>
              <a:rPr kumimoji="0" lang="en-US" altLang="en-US" sz="14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 vont </a:t>
            </a:r>
            <a:r>
              <a:rPr lang="en-US" altLang="en-US" sz="1400" dirty="0">
                <a:solidFill>
                  <a:srgbClr val="222222"/>
                </a:solidFill>
                <a:cs typeface="Arial" panose="020B0604020202020204" pitchFamily="34" charset="0"/>
              </a:rPr>
              <a:t>vivre des experiences incroyables forts en emotions, constatant leurs évolutions dans la nature par leurs missions qui sera parfois dure voir impossible, des moments de joie, des victoires a partager et parfois des separations.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solidFill>
                <a:srgbClr val="222222"/>
              </a:solidFill>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222222"/>
                </a:solidFill>
                <a:effectLst/>
                <a:latin typeface="Arial" panose="020B0604020202020204" pitchFamily="34" charset="0"/>
                <a:cs typeface="Arial" panose="020B0604020202020204" pitchFamily="34" charset="0"/>
              </a:rPr>
              <a:t>La Vision</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222222"/>
                </a:solidFill>
                <a:cs typeface="Arial" panose="020B0604020202020204" pitchFamily="34" charset="0"/>
              </a:rPr>
              <a:t>Island Tribes prend naissance à l’Île Maurice, toute fois la production compte bien aller découvrir dautres îles pour des prochaines saisons comme à l’île de la Reunion, Madagascar, Seychelles etc.. Pour créer des liens inter îles, Island Tribes veut bien avoir des participants de ces diverse îles de l’Océan Indien. Un échange culturel qui favorise au mélange de connaissance inter- îles et ajoute une argréable diversité a sein de la Tribu.</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endParaRPr>
          </a:p>
          <a:p>
            <a:endParaRPr lang="en-US" altLang="en-US" sz="1200" dirty="0">
              <a:solidFill>
                <a:srgbClr val="222222"/>
              </a:solidFill>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AutoShape 2">
            <a:extLst>
              <a:ext uri="{FF2B5EF4-FFF2-40B4-BE49-F238E27FC236}">
                <a16:creationId xmlns:a16="http://schemas.microsoft.com/office/drawing/2014/main" id="{1BBC1902-72AD-497B-8F4E-6CF66C4F36EB}"/>
              </a:ext>
            </a:extLst>
          </p:cNvPr>
          <p:cNvSpPr>
            <a:spLocks noChangeAspect="1" noChangeArrowheads="1"/>
          </p:cNvSpPr>
          <p:nvPr/>
        </p:nvSpPr>
        <p:spPr bwMode="auto">
          <a:xfrm>
            <a:off x="85725" y="56610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D0CE4D4E-1B4A-4662-BDCB-E2087A201D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5" y="-164508"/>
            <a:ext cx="1184980" cy="1184980"/>
          </a:xfrm>
          <a:prstGeom prst="rect">
            <a:avLst/>
          </a:prstGeom>
        </p:spPr>
      </p:pic>
      <p:pic>
        <p:nvPicPr>
          <p:cNvPr id="10" name="Picture 9">
            <a:extLst>
              <a:ext uri="{FF2B5EF4-FFF2-40B4-BE49-F238E27FC236}">
                <a16:creationId xmlns:a16="http://schemas.microsoft.com/office/drawing/2014/main" id="{DFFAC7BB-C9AD-48A3-93B0-8CA1720C65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865" y="-265529"/>
            <a:ext cx="1938924" cy="1938924"/>
          </a:xfrm>
          <a:prstGeom prst="rect">
            <a:avLst/>
          </a:prstGeom>
        </p:spPr>
      </p:pic>
      <p:pic>
        <p:nvPicPr>
          <p:cNvPr id="11" name="Picture 10">
            <a:extLst>
              <a:ext uri="{FF2B5EF4-FFF2-40B4-BE49-F238E27FC236}">
                <a16:creationId xmlns:a16="http://schemas.microsoft.com/office/drawing/2014/main" id="{FE4F756E-3284-4CBA-AA2A-79576D23E5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601" y="28995"/>
            <a:ext cx="885059" cy="885059"/>
          </a:xfrm>
          <a:prstGeom prst="rect">
            <a:avLst/>
          </a:prstGeom>
        </p:spPr>
      </p:pic>
      <p:pic>
        <p:nvPicPr>
          <p:cNvPr id="22" name="Picture 21">
            <a:extLst>
              <a:ext uri="{FF2B5EF4-FFF2-40B4-BE49-F238E27FC236}">
                <a16:creationId xmlns:a16="http://schemas.microsoft.com/office/drawing/2014/main" id="{5BBFBB71-1BEB-4CFF-ADB8-7FB2CBEA0C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1141" y="-265529"/>
            <a:ext cx="1938924" cy="1938924"/>
          </a:xfrm>
          <a:prstGeom prst="rect">
            <a:avLst/>
          </a:prstGeom>
        </p:spPr>
      </p:pic>
      <p:pic>
        <p:nvPicPr>
          <p:cNvPr id="24" name="Picture 23">
            <a:extLst>
              <a:ext uri="{FF2B5EF4-FFF2-40B4-BE49-F238E27FC236}">
                <a16:creationId xmlns:a16="http://schemas.microsoft.com/office/drawing/2014/main" id="{4FF70749-5535-4B64-80B7-F2D4EF690E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33877" y="28995"/>
            <a:ext cx="885059" cy="885059"/>
          </a:xfrm>
          <a:prstGeom prst="rect">
            <a:avLst/>
          </a:prstGeom>
        </p:spPr>
      </p:pic>
      <p:pic>
        <p:nvPicPr>
          <p:cNvPr id="26" name="Picture 25">
            <a:extLst>
              <a:ext uri="{FF2B5EF4-FFF2-40B4-BE49-F238E27FC236}">
                <a16:creationId xmlns:a16="http://schemas.microsoft.com/office/drawing/2014/main" id="{A823AA39-4BF5-43A2-8AB9-5832BD4E30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2417" y="-265529"/>
            <a:ext cx="1938924" cy="1938924"/>
          </a:xfrm>
          <a:prstGeom prst="rect">
            <a:avLst/>
          </a:prstGeom>
        </p:spPr>
      </p:pic>
      <p:pic>
        <p:nvPicPr>
          <p:cNvPr id="28" name="Picture 27">
            <a:extLst>
              <a:ext uri="{FF2B5EF4-FFF2-40B4-BE49-F238E27FC236}">
                <a16:creationId xmlns:a16="http://schemas.microsoft.com/office/drawing/2014/main" id="{F894E09A-6BC1-4C0D-9AAB-C12302557B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5153" y="28995"/>
            <a:ext cx="885059" cy="885059"/>
          </a:xfrm>
          <a:prstGeom prst="rect">
            <a:avLst/>
          </a:prstGeom>
        </p:spPr>
      </p:pic>
      <p:sp>
        <p:nvSpPr>
          <p:cNvPr id="12" name="Title 1">
            <a:extLst>
              <a:ext uri="{FF2B5EF4-FFF2-40B4-BE49-F238E27FC236}">
                <a16:creationId xmlns:a16="http://schemas.microsoft.com/office/drawing/2014/main" id="{1E1B2180-C99B-465C-B6B0-3B43514E8CEB}"/>
              </a:ext>
            </a:extLst>
          </p:cNvPr>
          <p:cNvSpPr>
            <a:spLocks noGrp="1"/>
          </p:cNvSpPr>
          <p:nvPr>
            <p:ph type="title"/>
          </p:nvPr>
        </p:nvSpPr>
        <p:spPr>
          <a:xfrm>
            <a:off x="16189" y="1043138"/>
            <a:ext cx="4644571" cy="601218"/>
          </a:xfrm>
          <a:solidFill>
            <a:srgbClr val="FF0000"/>
          </a:solidFill>
        </p:spPr>
        <p:txBody>
          <a:bodyPr>
            <a:normAutofit fontScale="90000"/>
          </a:bodyPr>
          <a:lstStyle/>
          <a:p>
            <a:pPr algn="ctr"/>
            <a:r>
              <a:rPr lang="en-US" sz="4400" dirty="0">
                <a:solidFill>
                  <a:schemeClr val="bg1"/>
                </a:solidFill>
                <a:highlight>
                  <a:srgbClr val="919A1E"/>
                </a:highlight>
              </a:rPr>
              <a:t> </a:t>
            </a:r>
            <a:br>
              <a:rPr lang="en-US" sz="4400" dirty="0">
                <a:solidFill>
                  <a:schemeClr val="bg1"/>
                </a:solidFill>
                <a:highlight>
                  <a:srgbClr val="919A1E"/>
                </a:highlight>
              </a:rPr>
            </a:br>
            <a:r>
              <a:rPr lang="en-US" sz="3100" dirty="0">
                <a:solidFill>
                  <a:schemeClr val="bg1"/>
                </a:solidFill>
              </a:rPr>
              <a:t>L’Émmission</a:t>
            </a:r>
            <a:br>
              <a:rPr lang="en-US" sz="4400" dirty="0"/>
            </a:br>
            <a:endParaRPr lang="en-US" dirty="0"/>
          </a:p>
        </p:txBody>
      </p:sp>
      <p:pic>
        <p:nvPicPr>
          <p:cNvPr id="9" name="Picture 8">
            <a:extLst>
              <a:ext uri="{FF2B5EF4-FFF2-40B4-BE49-F238E27FC236}">
                <a16:creationId xmlns:a16="http://schemas.microsoft.com/office/drawing/2014/main" id="{84924AB3-19B1-466A-AA3D-B5B059C5E5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24301" y="-638635"/>
            <a:ext cx="2853314" cy="2853314"/>
          </a:xfrm>
          <a:prstGeom prst="rect">
            <a:avLst/>
          </a:prstGeom>
        </p:spPr>
      </p:pic>
    </p:spTree>
    <p:extLst>
      <p:ext uri="{BB962C8B-B14F-4D97-AF65-F5344CB8AC3E}">
        <p14:creationId xmlns:p14="http://schemas.microsoft.com/office/powerpoint/2010/main" val="2697537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52B9CE-54F8-4BBC-9483-F060741ACAEB}"/>
              </a:ext>
            </a:extLst>
          </p:cNvPr>
          <p:cNvSpPr/>
          <p:nvPr/>
        </p:nvSpPr>
        <p:spPr>
          <a:xfrm>
            <a:off x="85725" y="0"/>
            <a:ext cx="12004675" cy="953326"/>
          </a:xfrm>
          <a:prstGeom prst="rect">
            <a:avLst/>
          </a:prstGeom>
          <a:blipFill dpi="0" rotWithShape="1">
            <a:blip r:embed="rId2">
              <a:lum bright="70000" contrast="-70000"/>
            </a:blip>
            <a:srcRect/>
            <a:tile tx="0" ty="0" sx="100000" sy="100000" flip="none" algn="tl"/>
          </a:blipFill>
          <a:ln w="212725"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E4F756E-3284-4CBA-AA2A-79576D23E5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01" y="28995"/>
            <a:ext cx="885059" cy="885059"/>
          </a:xfrm>
          <a:prstGeom prst="rect">
            <a:avLst/>
          </a:prstGeom>
        </p:spPr>
      </p:pic>
      <p:sp>
        <p:nvSpPr>
          <p:cNvPr id="4" name="Rectangle 1">
            <a:extLst>
              <a:ext uri="{FF2B5EF4-FFF2-40B4-BE49-F238E27FC236}">
                <a16:creationId xmlns:a16="http://schemas.microsoft.com/office/drawing/2014/main" id="{29C0D1F1-0C87-48C7-9E65-FFED73CF81DE}"/>
              </a:ext>
            </a:extLst>
          </p:cNvPr>
          <p:cNvSpPr>
            <a:spLocks noChangeArrowheads="1"/>
          </p:cNvSpPr>
          <p:nvPr/>
        </p:nvSpPr>
        <p:spPr bwMode="auto">
          <a:xfrm>
            <a:off x="214385" y="1499628"/>
            <a:ext cx="11739489" cy="5232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1" i="0" u="none" strike="noStrike" cap="none" normalizeH="0" baseline="0" dirty="0">
              <a:ln>
                <a:noFill/>
              </a:ln>
              <a:solidFill>
                <a:schemeClr val="tx1"/>
              </a:solidFill>
              <a:effectLst/>
            </a:endParaRPr>
          </a:p>
          <a:p>
            <a:endParaRPr lang="en-US" altLang="en-US" sz="1200" dirty="0">
              <a:solidFill>
                <a:srgbClr val="222222"/>
              </a:solidFill>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sng"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Les Règles du jeux</a:t>
            </a:r>
            <a:r>
              <a:rPr kumimoji="0" lang="en-US" altLang="en-US" sz="1400" b="1"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defRPr/>
            </a:pPr>
            <a:r>
              <a:rPr lang="en-US" altLang="en-US" sz="1200" dirty="0">
                <a:solidFill>
                  <a:srgbClr val="222222"/>
                </a:solidFill>
                <a:cs typeface="Arial" panose="020B0604020202020204" pitchFamily="34" charset="0"/>
              </a:rPr>
              <a:t>D</a:t>
            </a:r>
            <a:r>
              <a:rPr kumimoji="0" lang="en-US" altLang="en-US" sz="12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eux équipes composées de sept participants chancun, dont trois fe</a:t>
            </a:r>
            <a:r>
              <a:rPr lang="en-US" altLang="en-US" sz="1200" dirty="0">
                <a:solidFill>
                  <a:srgbClr val="222222"/>
                </a:solidFill>
                <a:cs typeface="Arial" panose="020B0604020202020204" pitchFamily="34" charset="0"/>
              </a:rPr>
              <a:t>mmes</a:t>
            </a:r>
            <a:r>
              <a:rPr kumimoji="0" lang="en-US" altLang="en-US" sz="12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 et quatre </a:t>
            </a:r>
            <a:r>
              <a:rPr lang="en-US" altLang="en-US" sz="1200" dirty="0">
                <a:solidFill>
                  <a:srgbClr val="222222"/>
                </a:solidFill>
                <a:cs typeface="Arial" panose="020B0604020202020204" pitchFamily="34" charset="0"/>
              </a:rPr>
              <a:t>hommes au début</a:t>
            </a:r>
            <a:r>
              <a:rPr lang="en-US" altLang="en-US" sz="1200" dirty="0">
                <a:cs typeface="Arial" panose="020B0604020202020204" pitchFamily="34" charset="0"/>
              </a:rPr>
              <a:t>. Mais à la fin du jeu, il n’y a qu’un vainqueur. Il y a des jeux d’élimination, des jeux qui apportent des points et des jeux pour gagner l’immuniter pendant le Conseil.. Les éliminations se décident pendant le Conseil Tribal présidé par le chef des tribus qui est aussi le présentateur de l’émission.</a:t>
            </a:r>
          </a:p>
          <a:p>
            <a:pPr marL="0" marR="0" lvl="0" indent="0" algn="l" defTabSz="914400" rtl="0" eaLnBrk="0" fontAlgn="base" latinLnBrk="0" hangingPunct="0">
              <a:lnSpc>
                <a:spcPct val="100000"/>
              </a:lnSpc>
              <a:spcBef>
                <a:spcPct val="0"/>
              </a:spcBef>
              <a:spcAft>
                <a:spcPct val="0"/>
              </a:spcAft>
              <a:buClrTx/>
              <a:buSzTx/>
              <a:buFontTx/>
              <a:buNone/>
              <a:tabLst/>
              <a:defRPr/>
            </a:pPr>
            <a:endParaRPr lang="en-US" altLang="en-US" sz="1200" dirty="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sng" strike="noStrike" cap="none" normalizeH="0" baseline="0" dirty="0">
                <a:ln>
                  <a:noFill/>
                </a:ln>
                <a:effectLst/>
                <a:latin typeface="Arial" panose="020B0604020202020204" pitchFamily="34" charset="0"/>
                <a:cs typeface="Arial" panose="020B0604020202020204" pitchFamily="34" charset="0"/>
              </a:rPr>
              <a:t>Le programme</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endParaRPr kumimoji="0" lang="en-US" altLang="en-US" sz="14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Le program quotidien s’annonce comme suite: </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07:00hrs - Exalted</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222222"/>
                </a:solidFill>
                <a:cs typeface="Arial" panose="020B0604020202020204" pitchFamily="34" charset="0"/>
              </a:rPr>
              <a:t>1</a:t>
            </a:r>
            <a:r>
              <a:rPr kumimoji="0" lang="en-US" altLang="en-US" sz="12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0:00hrs - </a:t>
            </a:r>
            <a:r>
              <a:rPr lang="en-US" altLang="en-US" sz="1200" dirty="0">
                <a:solidFill>
                  <a:srgbClr val="222222"/>
                </a:solidFill>
                <a:cs typeface="Arial" panose="020B0604020202020204" pitchFamily="34" charset="0"/>
              </a:rPr>
              <a:t>Les P</a:t>
            </a:r>
            <a:r>
              <a:rPr kumimoji="0" lang="en-US" altLang="en-US" sz="12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arcours </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14:00hrs - Chasse aux trésors</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18:00hrs - </a:t>
            </a:r>
            <a:r>
              <a:rPr lang="en-US" altLang="en-US" sz="1200" dirty="0">
                <a:solidFill>
                  <a:srgbClr val="222222"/>
                </a:solidFill>
                <a:cs typeface="Arial" panose="020B0604020202020204" pitchFamily="34" charset="0"/>
              </a:rPr>
              <a:t>Serene</a:t>
            </a:r>
            <a:r>
              <a:rPr kumimoji="0" lang="en-US" altLang="en-US" sz="12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 </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19:00hrs - Briefing </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20:00hrs - </a:t>
            </a:r>
            <a:r>
              <a:rPr lang="en-US" altLang="en-US" sz="1200" dirty="0">
                <a:solidFill>
                  <a:srgbClr val="222222"/>
                </a:solidFill>
                <a:cs typeface="Arial" panose="020B0604020202020204" pitchFamily="34" charset="0"/>
              </a:rPr>
              <a:t>Conseil Tribal</a:t>
            </a:r>
            <a:r>
              <a:rPr kumimoji="0" lang="en-US" altLang="en-US" sz="12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 </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21:00hrs - Fin des émissions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222222"/>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sng" strike="noStrike" cap="none" normalizeH="0" baseline="0" dirty="0">
                <a:ln>
                  <a:noFill/>
                </a:ln>
                <a:effectLst/>
                <a:latin typeface="Arial" panose="020B0604020202020204" pitchFamily="34" charset="0"/>
                <a:cs typeface="Arial" panose="020B0604020202020204" pitchFamily="34" charset="0"/>
              </a:rPr>
              <a:t>La Mission</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 </a:t>
            </a:r>
            <a:endParaRPr kumimoji="0" lang="en-US" altLang="en-US" sz="14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Chaques 2 semaines la production se déplace pour une nouvelle destination, car le but du program est de découvrir l’île et ses recoins naturels pour changer la donne des jeux avec un nouveau décor mais aussi pour pouvoir documenter et partager de belles images et connaissance à notre audience. Les participants dormiront dans des camping avec un comfort minime pour observer le style de vie illoise et suivront les mésures de sécurité</a:t>
            </a:r>
            <a:r>
              <a:rPr lang="en-US" altLang="en-US" sz="1200" dirty="0">
                <a:solidFill>
                  <a:srgbClr val="222222"/>
                </a:solidFill>
                <a:cs typeface="Arial" panose="020B0604020202020204" pitchFamily="34" charset="0"/>
              </a:rPr>
              <a:t> par</a:t>
            </a:r>
            <a:r>
              <a:rPr kumimoji="0" lang="en-US" altLang="en-US" sz="12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 un protocole établi par la production. </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222222"/>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b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  </a:t>
            </a:r>
            <a:r>
              <a:rPr kumimoji="0" lang="en-US" altLang="en-US" sz="19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AutoShape 2">
            <a:extLst>
              <a:ext uri="{FF2B5EF4-FFF2-40B4-BE49-F238E27FC236}">
                <a16:creationId xmlns:a16="http://schemas.microsoft.com/office/drawing/2014/main" id="{1BBC1902-72AD-497B-8F4E-6CF66C4F36EB}"/>
              </a:ext>
            </a:extLst>
          </p:cNvPr>
          <p:cNvSpPr>
            <a:spLocks noChangeAspect="1" noChangeArrowheads="1"/>
          </p:cNvSpPr>
          <p:nvPr/>
        </p:nvSpPr>
        <p:spPr bwMode="auto">
          <a:xfrm>
            <a:off x="85725" y="56610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D0CE4D4E-1B4A-4662-BDCB-E2087A201D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6405" y="-164508"/>
            <a:ext cx="1184980" cy="1184980"/>
          </a:xfrm>
          <a:prstGeom prst="rect">
            <a:avLst/>
          </a:prstGeom>
        </p:spPr>
      </p:pic>
      <p:pic>
        <p:nvPicPr>
          <p:cNvPr id="10" name="Picture 9">
            <a:extLst>
              <a:ext uri="{FF2B5EF4-FFF2-40B4-BE49-F238E27FC236}">
                <a16:creationId xmlns:a16="http://schemas.microsoft.com/office/drawing/2014/main" id="{DFFAC7BB-C9AD-48A3-93B0-8CA1720C65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9865" y="-265529"/>
            <a:ext cx="1938924" cy="1938924"/>
          </a:xfrm>
          <a:prstGeom prst="rect">
            <a:avLst/>
          </a:prstGeom>
        </p:spPr>
      </p:pic>
      <p:pic>
        <p:nvPicPr>
          <p:cNvPr id="22" name="Picture 21">
            <a:extLst>
              <a:ext uri="{FF2B5EF4-FFF2-40B4-BE49-F238E27FC236}">
                <a16:creationId xmlns:a16="http://schemas.microsoft.com/office/drawing/2014/main" id="{5BBFBB71-1BEB-4CFF-ADB8-7FB2CBEA0C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1141" y="-265529"/>
            <a:ext cx="1938924" cy="1938924"/>
          </a:xfrm>
          <a:prstGeom prst="rect">
            <a:avLst/>
          </a:prstGeom>
        </p:spPr>
      </p:pic>
      <p:pic>
        <p:nvPicPr>
          <p:cNvPr id="24" name="Picture 23">
            <a:extLst>
              <a:ext uri="{FF2B5EF4-FFF2-40B4-BE49-F238E27FC236}">
                <a16:creationId xmlns:a16="http://schemas.microsoft.com/office/drawing/2014/main" id="{4FF70749-5535-4B64-80B7-F2D4EF690E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3877" y="28995"/>
            <a:ext cx="885059" cy="885059"/>
          </a:xfrm>
          <a:prstGeom prst="rect">
            <a:avLst/>
          </a:prstGeom>
        </p:spPr>
      </p:pic>
      <p:pic>
        <p:nvPicPr>
          <p:cNvPr id="26" name="Picture 25">
            <a:extLst>
              <a:ext uri="{FF2B5EF4-FFF2-40B4-BE49-F238E27FC236}">
                <a16:creationId xmlns:a16="http://schemas.microsoft.com/office/drawing/2014/main" id="{A823AA39-4BF5-43A2-8AB9-5832BD4E30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2417" y="-265529"/>
            <a:ext cx="1938924" cy="1938924"/>
          </a:xfrm>
          <a:prstGeom prst="rect">
            <a:avLst/>
          </a:prstGeom>
        </p:spPr>
      </p:pic>
      <p:pic>
        <p:nvPicPr>
          <p:cNvPr id="28" name="Picture 27">
            <a:extLst>
              <a:ext uri="{FF2B5EF4-FFF2-40B4-BE49-F238E27FC236}">
                <a16:creationId xmlns:a16="http://schemas.microsoft.com/office/drawing/2014/main" id="{F894E09A-6BC1-4C0D-9AAB-C12302557B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5153" y="28995"/>
            <a:ext cx="885059" cy="885059"/>
          </a:xfrm>
          <a:prstGeom prst="rect">
            <a:avLst/>
          </a:prstGeom>
        </p:spPr>
      </p:pic>
      <p:sp>
        <p:nvSpPr>
          <p:cNvPr id="12" name="Title 1">
            <a:extLst>
              <a:ext uri="{FF2B5EF4-FFF2-40B4-BE49-F238E27FC236}">
                <a16:creationId xmlns:a16="http://schemas.microsoft.com/office/drawing/2014/main" id="{1E1B2180-C99B-465C-B6B0-3B43514E8CEB}"/>
              </a:ext>
            </a:extLst>
          </p:cNvPr>
          <p:cNvSpPr>
            <a:spLocks noGrp="1"/>
          </p:cNvSpPr>
          <p:nvPr>
            <p:ph type="title"/>
          </p:nvPr>
        </p:nvSpPr>
        <p:spPr>
          <a:xfrm>
            <a:off x="0" y="1050829"/>
            <a:ext cx="4644571" cy="601218"/>
          </a:xfrm>
          <a:solidFill>
            <a:srgbClr val="FF0000"/>
          </a:solidFill>
        </p:spPr>
        <p:txBody>
          <a:bodyPr>
            <a:normAutofit fontScale="90000"/>
          </a:bodyPr>
          <a:lstStyle/>
          <a:p>
            <a:pPr algn="ctr"/>
            <a:r>
              <a:rPr lang="en-US" sz="4400" dirty="0">
                <a:solidFill>
                  <a:schemeClr val="bg1"/>
                </a:solidFill>
                <a:highlight>
                  <a:srgbClr val="919A1E"/>
                </a:highlight>
              </a:rPr>
              <a:t> </a:t>
            </a:r>
            <a:br>
              <a:rPr lang="en-US" sz="4400" dirty="0">
                <a:solidFill>
                  <a:schemeClr val="bg1"/>
                </a:solidFill>
                <a:highlight>
                  <a:srgbClr val="919A1E"/>
                </a:highlight>
              </a:rPr>
            </a:br>
            <a:r>
              <a:rPr lang="en-US" sz="3100" dirty="0">
                <a:solidFill>
                  <a:schemeClr val="bg1"/>
                </a:solidFill>
              </a:rPr>
              <a:t>L’Émmission</a:t>
            </a:r>
            <a:br>
              <a:rPr lang="en-US" sz="4400" dirty="0"/>
            </a:br>
            <a:endParaRPr lang="en-US" dirty="0"/>
          </a:p>
        </p:txBody>
      </p:sp>
      <p:pic>
        <p:nvPicPr>
          <p:cNvPr id="9" name="Picture 8">
            <a:extLst>
              <a:ext uri="{FF2B5EF4-FFF2-40B4-BE49-F238E27FC236}">
                <a16:creationId xmlns:a16="http://schemas.microsoft.com/office/drawing/2014/main" id="{84924AB3-19B1-466A-AA3D-B5B059C5E5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24301" y="-638635"/>
            <a:ext cx="2853314" cy="2853314"/>
          </a:xfrm>
          <a:prstGeom prst="rect">
            <a:avLst/>
          </a:prstGeom>
        </p:spPr>
      </p:pic>
    </p:spTree>
    <p:extLst>
      <p:ext uri="{BB962C8B-B14F-4D97-AF65-F5344CB8AC3E}">
        <p14:creationId xmlns:p14="http://schemas.microsoft.com/office/powerpoint/2010/main" val="3141770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DDBEEC3-4BBA-4563-AD7F-03A98AC352B0}"/>
              </a:ext>
            </a:extLst>
          </p:cNvPr>
          <p:cNvPicPr>
            <a:picLocks noChangeAspect="1"/>
          </p:cNvPicPr>
          <p:nvPr/>
        </p:nvPicPr>
        <p:blipFill rotWithShape="1">
          <a:blip r:embed="rId2">
            <a:extLst>
              <a:ext uri="{28A0092B-C50C-407E-A947-70E740481C1C}">
                <a14:useLocalDpi xmlns:a14="http://schemas.microsoft.com/office/drawing/2010/main" val="0"/>
              </a:ext>
            </a:extLst>
          </a:blip>
          <a:srcRect l="15322" b="27810"/>
          <a:stretch/>
        </p:blipFill>
        <p:spPr>
          <a:xfrm>
            <a:off x="6271120" y="548317"/>
            <a:ext cx="5628161" cy="2715929"/>
          </a:xfrm>
          <a:prstGeom prst="rect">
            <a:avLst/>
          </a:prstGeom>
        </p:spPr>
      </p:pic>
      <p:sp>
        <p:nvSpPr>
          <p:cNvPr id="3" name="TextBox 2">
            <a:extLst>
              <a:ext uri="{FF2B5EF4-FFF2-40B4-BE49-F238E27FC236}">
                <a16:creationId xmlns:a16="http://schemas.microsoft.com/office/drawing/2014/main" id="{96AED69C-05DC-4846-82AB-0A5C017F9A09}"/>
              </a:ext>
            </a:extLst>
          </p:cNvPr>
          <p:cNvSpPr txBox="1"/>
          <p:nvPr/>
        </p:nvSpPr>
        <p:spPr>
          <a:xfrm>
            <a:off x="0" y="353816"/>
            <a:ext cx="3938549" cy="523220"/>
          </a:xfrm>
          <a:prstGeom prst="rect">
            <a:avLst/>
          </a:prstGeom>
          <a:solidFill>
            <a:srgbClr val="AC9000"/>
          </a:solidFill>
        </p:spPr>
        <p:txBody>
          <a:bodyPr wrap="square" rtlCol="0">
            <a:spAutoFit/>
          </a:bodyPr>
          <a:lstStyle/>
          <a:p>
            <a:pPr algn="ctr"/>
            <a:r>
              <a:rPr lang="fr-FR" sz="2800" dirty="0">
                <a:solidFill>
                  <a:schemeClr val="bg1"/>
                </a:solidFill>
              </a:rPr>
              <a:t>Le Programme</a:t>
            </a:r>
            <a:endParaRPr lang="en-US" sz="2800" dirty="0">
              <a:solidFill>
                <a:schemeClr val="bg1"/>
              </a:solidFill>
            </a:endParaRPr>
          </a:p>
        </p:txBody>
      </p:sp>
      <p:sp>
        <p:nvSpPr>
          <p:cNvPr id="6" name="TextBox 5">
            <a:extLst>
              <a:ext uri="{FF2B5EF4-FFF2-40B4-BE49-F238E27FC236}">
                <a16:creationId xmlns:a16="http://schemas.microsoft.com/office/drawing/2014/main" id="{15B47FF0-2D0F-42D4-B580-C64A42CC42C6}"/>
              </a:ext>
            </a:extLst>
          </p:cNvPr>
          <p:cNvSpPr txBox="1"/>
          <p:nvPr/>
        </p:nvSpPr>
        <p:spPr>
          <a:xfrm>
            <a:off x="2358370" y="6150114"/>
            <a:ext cx="9194004" cy="707886"/>
          </a:xfrm>
          <a:prstGeom prst="rect">
            <a:avLst/>
          </a:prstGeom>
          <a:noFill/>
        </p:spPr>
        <p:txBody>
          <a:bodyPr wrap="square" rtlCol="0">
            <a:spAutoFit/>
          </a:bodyPr>
          <a:lstStyle/>
          <a:p>
            <a:br>
              <a:rPr lang="fr-FR" dirty="0"/>
            </a:br>
            <a:r>
              <a:rPr lang="fr-FR" sz="1100" dirty="0"/>
              <a:t>Une fois par mois, comme un challenge les équipes participeront à un nettoyage de l'environnement. Les samedi soir, il y aura un événement musical avec un public en direct réservé aux membres uniquement. Les Dimanche, l'équipe gagnante partira pour une découverte.</a:t>
            </a:r>
            <a:endParaRPr lang="en-US" sz="1100" b="1" dirty="0"/>
          </a:p>
        </p:txBody>
      </p:sp>
      <p:pic>
        <p:nvPicPr>
          <p:cNvPr id="8" name="Picture 7">
            <a:extLst>
              <a:ext uri="{FF2B5EF4-FFF2-40B4-BE49-F238E27FC236}">
                <a16:creationId xmlns:a16="http://schemas.microsoft.com/office/drawing/2014/main" id="{93B60D42-3665-4F87-AC0C-C22650F2A0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069" y="6344813"/>
            <a:ext cx="490331" cy="490331"/>
          </a:xfrm>
          <a:prstGeom prst="rect">
            <a:avLst/>
          </a:prstGeom>
          <a:effectLst>
            <a:glow>
              <a:schemeClr val="bg1">
                <a:alpha val="40000"/>
              </a:schemeClr>
            </a:glow>
          </a:effectLst>
        </p:spPr>
      </p:pic>
      <p:pic>
        <p:nvPicPr>
          <p:cNvPr id="10" name="Picture 9">
            <a:extLst>
              <a:ext uri="{FF2B5EF4-FFF2-40B4-BE49-F238E27FC236}">
                <a16:creationId xmlns:a16="http://schemas.microsoft.com/office/drawing/2014/main" id="{EF71D5F1-682F-4369-B4FA-11577DFED9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6040078"/>
            <a:ext cx="1443970" cy="1443970"/>
          </a:xfrm>
          <a:prstGeom prst="rect">
            <a:avLst/>
          </a:prstGeom>
        </p:spPr>
      </p:pic>
      <p:pic>
        <p:nvPicPr>
          <p:cNvPr id="2" name="Picture 1">
            <a:extLst>
              <a:ext uri="{FF2B5EF4-FFF2-40B4-BE49-F238E27FC236}">
                <a16:creationId xmlns:a16="http://schemas.microsoft.com/office/drawing/2014/main" id="{7CA101EA-7657-44AB-BD73-74355A374102}"/>
              </a:ext>
            </a:extLst>
          </p:cNvPr>
          <p:cNvPicPr>
            <a:picLocks noChangeAspect="1"/>
          </p:cNvPicPr>
          <p:nvPr/>
        </p:nvPicPr>
        <p:blipFill rotWithShape="1">
          <a:blip r:embed="rId5">
            <a:extLst>
              <a:ext uri="{28A0092B-C50C-407E-A947-70E740481C1C}">
                <a14:useLocalDpi xmlns:a14="http://schemas.microsoft.com/office/drawing/2010/main" val="0"/>
              </a:ext>
            </a:extLst>
          </a:blip>
          <a:srcRect r="33676"/>
          <a:stretch/>
        </p:blipFill>
        <p:spPr>
          <a:xfrm flipH="1">
            <a:off x="4145698" y="1949210"/>
            <a:ext cx="4065705" cy="3304172"/>
          </a:xfrm>
          <a:prstGeom prst="rect">
            <a:avLst/>
          </a:prstGeom>
        </p:spPr>
      </p:pic>
      <p:pic>
        <p:nvPicPr>
          <p:cNvPr id="9" name="Content Placeholder 5">
            <a:extLst>
              <a:ext uri="{FF2B5EF4-FFF2-40B4-BE49-F238E27FC236}">
                <a16:creationId xmlns:a16="http://schemas.microsoft.com/office/drawing/2014/main" id="{12506845-0763-4F45-A696-57AD6063AD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9234" y="3654696"/>
            <a:ext cx="4040224" cy="2249352"/>
          </a:xfrm>
          <a:prstGeom prst="rect">
            <a:avLst/>
          </a:prstGeom>
        </p:spPr>
      </p:pic>
      <p:pic>
        <p:nvPicPr>
          <p:cNvPr id="5" name="Picture 4">
            <a:extLst>
              <a:ext uri="{FF2B5EF4-FFF2-40B4-BE49-F238E27FC236}">
                <a16:creationId xmlns:a16="http://schemas.microsoft.com/office/drawing/2014/main" id="{E032CF16-5C16-4B0B-B050-B318417572A2}"/>
              </a:ext>
            </a:extLst>
          </p:cNvPr>
          <p:cNvPicPr>
            <a:picLocks noChangeAspect="1"/>
          </p:cNvPicPr>
          <p:nvPr/>
        </p:nvPicPr>
        <p:blipFill rotWithShape="1">
          <a:blip r:embed="rId7">
            <a:duotone>
              <a:prstClr val="black"/>
              <a:schemeClr val="accent5">
                <a:tint val="45000"/>
                <a:satMod val="400000"/>
              </a:schemeClr>
            </a:duotone>
            <a:extLst>
              <a:ext uri="{28A0092B-C50C-407E-A947-70E740481C1C}">
                <a14:useLocalDpi xmlns:a14="http://schemas.microsoft.com/office/drawing/2010/main" val="0"/>
              </a:ext>
            </a:extLst>
          </a:blip>
          <a:srcRect l="21079" r="1"/>
          <a:stretch/>
        </p:blipFill>
        <p:spPr>
          <a:xfrm>
            <a:off x="1690739" y="1413808"/>
            <a:ext cx="2200590" cy="2015192"/>
          </a:xfrm>
          <a:prstGeom prst="rect">
            <a:avLst/>
          </a:prstGeom>
        </p:spPr>
      </p:pic>
      <p:pic>
        <p:nvPicPr>
          <p:cNvPr id="13" name="Picture 12">
            <a:extLst>
              <a:ext uri="{FF2B5EF4-FFF2-40B4-BE49-F238E27FC236}">
                <a16:creationId xmlns:a16="http://schemas.microsoft.com/office/drawing/2014/main" id="{EA8B973D-A2FC-4F02-861E-3BDB02BEAB0D}"/>
              </a:ext>
            </a:extLst>
          </p:cNvPr>
          <p:cNvPicPr>
            <a:picLocks noChangeAspect="1"/>
          </p:cNvPicPr>
          <p:nvPr/>
        </p:nvPicPr>
        <p:blipFill>
          <a:blip r:embed="rId8">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18744" y="1413808"/>
            <a:ext cx="1380418" cy="2015191"/>
          </a:xfrm>
          <a:prstGeom prst="rect">
            <a:avLst/>
          </a:prstGeom>
        </p:spPr>
      </p:pic>
      <p:pic>
        <p:nvPicPr>
          <p:cNvPr id="16" name="Picture 15">
            <a:extLst>
              <a:ext uri="{FF2B5EF4-FFF2-40B4-BE49-F238E27FC236}">
                <a16:creationId xmlns:a16="http://schemas.microsoft.com/office/drawing/2014/main" id="{0A3EE7EE-171F-46E5-AA59-8DD9667A876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6200000">
            <a:off x="8402474" y="2983560"/>
            <a:ext cx="2208748" cy="5031777"/>
          </a:xfrm>
          <a:prstGeom prst="rect">
            <a:avLst/>
          </a:prstGeom>
        </p:spPr>
      </p:pic>
      <p:pic>
        <p:nvPicPr>
          <p:cNvPr id="17" name="Content Placeholder 9">
            <a:extLst>
              <a:ext uri="{FF2B5EF4-FFF2-40B4-BE49-F238E27FC236}">
                <a16:creationId xmlns:a16="http://schemas.microsoft.com/office/drawing/2014/main" id="{7B5B41D2-9B01-4312-9E8F-E2FAA9A5F6B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903654" y="4885937"/>
            <a:ext cx="723460" cy="481922"/>
          </a:xfrm>
          <a:prstGeom prst="rect">
            <a:avLst/>
          </a:prstGeom>
        </p:spPr>
      </p:pic>
      <p:pic>
        <p:nvPicPr>
          <p:cNvPr id="18" name="Picture 17">
            <a:extLst>
              <a:ext uri="{FF2B5EF4-FFF2-40B4-BE49-F238E27FC236}">
                <a16:creationId xmlns:a16="http://schemas.microsoft.com/office/drawing/2014/main" id="{E9C65368-3B67-44CF-9DE2-B89D7A31753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48352" y="4104868"/>
            <a:ext cx="864282" cy="576188"/>
          </a:xfrm>
          <a:prstGeom prst="rect">
            <a:avLst/>
          </a:prstGeom>
        </p:spPr>
      </p:pic>
      <p:pic>
        <p:nvPicPr>
          <p:cNvPr id="19" name="Picture 18">
            <a:extLst>
              <a:ext uri="{FF2B5EF4-FFF2-40B4-BE49-F238E27FC236}">
                <a16:creationId xmlns:a16="http://schemas.microsoft.com/office/drawing/2014/main" id="{15C87A5A-431F-45D9-80A5-D1D57948618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48077" y="5358773"/>
            <a:ext cx="3580880" cy="848392"/>
          </a:xfrm>
          <a:prstGeom prst="rect">
            <a:avLst/>
          </a:prstGeom>
          <a:effectLst>
            <a:softEdge rad="127000"/>
          </a:effectLst>
        </p:spPr>
      </p:pic>
      <p:pic>
        <p:nvPicPr>
          <p:cNvPr id="21" name="Picture 20">
            <a:extLst>
              <a:ext uri="{FF2B5EF4-FFF2-40B4-BE49-F238E27FC236}">
                <a16:creationId xmlns:a16="http://schemas.microsoft.com/office/drawing/2014/main" id="{D5C2E2B0-222F-4516-88B6-0C387CB501F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flipH="1">
            <a:off x="10396570" y="5126898"/>
            <a:ext cx="1341504" cy="1460575"/>
          </a:xfrm>
          <a:prstGeom prst="rect">
            <a:avLst/>
          </a:prstGeom>
        </p:spPr>
      </p:pic>
      <p:pic>
        <p:nvPicPr>
          <p:cNvPr id="22" name="Picture 21">
            <a:extLst>
              <a:ext uri="{FF2B5EF4-FFF2-40B4-BE49-F238E27FC236}">
                <a16:creationId xmlns:a16="http://schemas.microsoft.com/office/drawing/2014/main" id="{BBD4D927-B847-46FD-A7F9-CB4B03CBE81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567994" y="4285307"/>
            <a:ext cx="1353987" cy="761618"/>
          </a:xfrm>
          <a:prstGeom prst="rect">
            <a:avLst/>
          </a:prstGeom>
        </p:spPr>
      </p:pic>
      <p:sp>
        <p:nvSpPr>
          <p:cNvPr id="23" name="TextBox 22">
            <a:extLst>
              <a:ext uri="{FF2B5EF4-FFF2-40B4-BE49-F238E27FC236}">
                <a16:creationId xmlns:a16="http://schemas.microsoft.com/office/drawing/2014/main" id="{1D725CED-023A-4227-88BB-DFB494393C9F}"/>
              </a:ext>
            </a:extLst>
          </p:cNvPr>
          <p:cNvSpPr txBox="1"/>
          <p:nvPr/>
        </p:nvSpPr>
        <p:spPr>
          <a:xfrm>
            <a:off x="1168768" y="1413807"/>
            <a:ext cx="1189601" cy="461665"/>
          </a:xfrm>
          <a:prstGeom prst="rect">
            <a:avLst/>
          </a:prstGeom>
          <a:noFill/>
        </p:spPr>
        <p:txBody>
          <a:bodyPr wrap="square" rtlCol="0">
            <a:spAutoFit/>
          </a:bodyPr>
          <a:lstStyle/>
          <a:p>
            <a:r>
              <a:rPr lang="en-US" sz="2400" b="1" dirty="0">
                <a:solidFill>
                  <a:schemeClr val="bg1">
                    <a:lumMod val="95000"/>
                  </a:schemeClr>
                </a:solidFill>
              </a:rPr>
              <a:t>Serene</a:t>
            </a:r>
          </a:p>
        </p:txBody>
      </p:sp>
      <p:sp>
        <p:nvSpPr>
          <p:cNvPr id="24" name="TextBox 23">
            <a:extLst>
              <a:ext uri="{FF2B5EF4-FFF2-40B4-BE49-F238E27FC236}">
                <a16:creationId xmlns:a16="http://schemas.microsoft.com/office/drawing/2014/main" id="{AF847F22-B11F-41E8-8AB8-44DDC78EA153}"/>
              </a:ext>
            </a:extLst>
          </p:cNvPr>
          <p:cNvSpPr txBox="1"/>
          <p:nvPr/>
        </p:nvSpPr>
        <p:spPr>
          <a:xfrm>
            <a:off x="5243237" y="2041290"/>
            <a:ext cx="1747723" cy="707886"/>
          </a:xfrm>
          <a:prstGeom prst="rect">
            <a:avLst/>
          </a:prstGeom>
          <a:noFill/>
        </p:spPr>
        <p:txBody>
          <a:bodyPr wrap="none" rtlCol="0">
            <a:spAutoFit/>
          </a:bodyPr>
          <a:lstStyle/>
          <a:p>
            <a:r>
              <a:rPr lang="en-US" sz="4000" b="1" dirty="0">
                <a:solidFill>
                  <a:schemeClr val="accent2">
                    <a:lumMod val="50000"/>
                  </a:schemeClr>
                </a:solidFill>
              </a:rPr>
              <a:t>Exalted</a:t>
            </a:r>
          </a:p>
        </p:txBody>
      </p:sp>
      <p:sp>
        <p:nvSpPr>
          <p:cNvPr id="25" name="TextBox 24">
            <a:extLst>
              <a:ext uri="{FF2B5EF4-FFF2-40B4-BE49-F238E27FC236}">
                <a16:creationId xmlns:a16="http://schemas.microsoft.com/office/drawing/2014/main" id="{121AA4BB-C87C-4E33-8619-D697443266FD}"/>
              </a:ext>
            </a:extLst>
          </p:cNvPr>
          <p:cNvSpPr txBox="1"/>
          <p:nvPr/>
        </p:nvSpPr>
        <p:spPr>
          <a:xfrm>
            <a:off x="7983297" y="716014"/>
            <a:ext cx="2176430" cy="523220"/>
          </a:xfrm>
          <a:prstGeom prst="rect">
            <a:avLst/>
          </a:prstGeom>
          <a:noFill/>
        </p:spPr>
        <p:txBody>
          <a:bodyPr wrap="none" rtlCol="0">
            <a:spAutoFit/>
          </a:bodyPr>
          <a:lstStyle/>
          <a:p>
            <a:r>
              <a:rPr lang="en-US" sz="2800" b="1" dirty="0">
                <a:solidFill>
                  <a:schemeClr val="bg1"/>
                </a:solidFill>
              </a:rPr>
              <a:t>Conseil Tribal</a:t>
            </a:r>
          </a:p>
        </p:txBody>
      </p:sp>
      <p:sp>
        <p:nvSpPr>
          <p:cNvPr id="26" name="TextBox 25">
            <a:extLst>
              <a:ext uri="{FF2B5EF4-FFF2-40B4-BE49-F238E27FC236}">
                <a16:creationId xmlns:a16="http://schemas.microsoft.com/office/drawing/2014/main" id="{BBC3FAE7-2D5A-4A3F-A655-5DEFD62D001F}"/>
              </a:ext>
            </a:extLst>
          </p:cNvPr>
          <p:cNvSpPr txBox="1"/>
          <p:nvPr/>
        </p:nvSpPr>
        <p:spPr>
          <a:xfrm>
            <a:off x="7737460" y="4967036"/>
            <a:ext cx="2977546" cy="523220"/>
          </a:xfrm>
          <a:prstGeom prst="rect">
            <a:avLst/>
          </a:prstGeom>
          <a:noFill/>
        </p:spPr>
        <p:txBody>
          <a:bodyPr wrap="none" rtlCol="0">
            <a:spAutoFit/>
          </a:bodyPr>
          <a:lstStyle/>
          <a:p>
            <a:r>
              <a:rPr lang="en-US" sz="2800" b="1" dirty="0">
                <a:solidFill>
                  <a:schemeClr val="accent4">
                    <a:lumMod val="50000"/>
                  </a:schemeClr>
                </a:solidFill>
              </a:rPr>
              <a:t>Chasse aux Trésors</a:t>
            </a:r>
          </a:p>
        </p:txBody>
      </p:sp>
      <p:sp>
        <p:nvSpPr>
          <p:cNvPr id="27" name="TextBox 26">
            <a:extLst>
              <a:ext uri="{FF2B5EF4-FFF2-40B4-BE49-F238E27FC236}">
                <a16:creationId xmlns:a16="http://schemas.microsoft.com/office/drawing/2014/main" id="{AFFB57D5-11AE-4F0A-B45E-85F75124986F}"/>
              </a:ext>
            </a:extLst>
          </p:cNvPr>
          <p:cNvSpPr txBox="1"/>
          <p:nvPr/>
        </p:nvSpPr>
        <p:spPr>
          <a:xfrm>
            <a:off x="1863639" y="5092108"/>
            <a:ext cx="1651414" cy="584775"/>
          </a:xfrm>
          <a:prstGeom prst="rect">
            <a:avLst/>
          </a:prstGeom>
          <a:noFill/>
        </p:spPr>
        <p:txBody>
          <a:bodyPr wrap="none" rtlCol="0">
            <a:spAutoFit/>
          </a:bodyPr>
          <a:lstStyle/>
          <a:p>
            <a:r>
              <a:rPr lang="en-US" sz="3200" b="1" dirty="0">
                <a:solidFill>
                  <a:schemeClr val="bg1"/>
                </a:solidFill>
              </a:rPr>
              <a:t>Parcours</a:t>
            </a:r>
          </a:p>
        </p:txBody>
      </p:sp>
    </p:spTree>
    <p:extLst>
      <p:ext uri="{BB962C8B-B14F-4D97-AF65-F5344CB8AC3E}">
        <p14:creationId xmlns:p14="http://schemas.microsoft.com/office/powerpoint/2010/main" val="1597628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par>
                                <p:cTn id="10" presetID="49" presetClass="path" presetSubtype="0" accel="50000" decel="50000" fill="hold" nodeType="withEffect">
                                  <p:stCondLst>
                                    <p:cond delay="0"/>
                                  </p:stCondLst>
                                  <p:childTnLst>
                                    <p:animMotion origin="layout" path="M 0.2517 0.38842 L -2.29167E-6 2.22222E-6 " pathEditMode="relative" rAng="0" ptsTypes="AA">
                                      <p:cBhvr>
                                        <p:cTn id="11" dur="2000" fill="hold"/>
                                        <p:tgtEl>
                                          <p:spTgt spid="14"/>
                                        </p:tgtEl>
                                        <p:attrNameLst>
                                          <p:attrName>ppt_x</p:attrName>
                                          <p:attrName>ppt_y</p:attrName>
                                        </p:attrNameLst>
                                      </p:cBhvr>
                                      <p:rCtr x="-12591" y="-19421"/>
                                    </p:animMotion>
                                  </p:childTnLst>
                                </p:cTn>
                              </p:par>
                              <p:par>
                                <p:cTn id="12" presetID="53" presetClass="entr" presetSubtype="16"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p:cTn id="14" dur="500" fill="hold"/>
                                        <p:tgtEl>
                                          <p:spTgt spid="16"/>
                                        </p:tgtEl>
                                        <p:attrNameLst>
                                          <p:attrName>ppt_w</p:attrName>
                                        </p:attrNameLst>
                                      </p:cBhvr>
                                      <p:tavLst>
                                        <p:tav tm="0">
                                          <p:val>
                                            <p:fltVal val="0"/>
                                          </p:val>
                                        </p:tav>
                                        <p:tav tm="100000">
                                          <p:val>
                                            <p:strVal val="#ppt_w"/>
                                          </p:val>
                                        </p:tav>
                                      </p:tavLst>
                                    </p:anim>
                                    <p:anim calcmode="lin" valueType="num">
                                      <p:cBhvr>
                                        <p:cTn id="15" dur="500" fill="hold"/>
                                        <p:tgtEl>
                                          <p:spTgt spid="16"/>
                                        </p:tgtEl>
                                        <p:attrNameLst>
                                          <p:attrName>ppt_h</p:attrName>
                                        </p:attrNameLst>
                                      </p:cBhvr>
                                      <p:tavLst>
                                        <p:tav tm="0">
                                          <p:val>
                                            <p:fltVal val="0"/>
                                          </p:val>
                                        </p:tav>
                                        <p:tav tm="100000">
                                          <p:val>
                                            <p:strVal val="#ppt_h"/>
                                          </p:val>
                                        </p:tav>
                                      </p:tavLst>
                                    </p:anim>
                                    <p:animEffect transition="in" filter="fade">
                                      <p:cBhvr>
                                        <p:cTn id="16" dur="500"/>
                                        <p:tgtEl>
                                          <p:spTgt spid="16"/>
                                        </p:tgtEl>
                                      </p:cBhvr>
                                    </p:animEffect>
                                  </p:childTnLst>
                                </p:cTn>
                              </p:par>
                              <p:par>
                                <p:cTn id="17" presetID="2" presetClass="entr" presetSubtype="4"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A01A592-E186-4968-8F90-2B25F614E236}"/>
              </a:ext>
            </a:extLst>
          </p:cNvPr>
          <p:cNvGraphicFramePr>
            <a:graphicFrameLocks noGrp="1"/>
          </p:cNvGraphicFramePr>
          <p:nvPr>
            <p:extLst>
              <p:ext uri="{D42A27DB-BD31-4B8C-83A1-F6EECF244321}">
                <p14:modId xmlns:p14="http://schemas.microsoft.com/office/powerpoint/2010/main" val="2201737702"/>
              </p:ext>
            </p:extLst>
          </p:nvPr>
        </p:nvGraphicFramePr>
        <p:xfrm>
          <a:off x="250236" y="1217104"/>
          <a:ext cx="11691528" cy="4818056"/>
        </p:xfrm>
        <a:graphic>
          <a:graphicData uri="http://schemas.openxmlformats.org/drawingml/2006/table">
            <a:tbl>
              <a:tblPr firstRow="1" bandRow="1">
                <a:tableStyleId>{5C22544A-7EE6-4342-B048-85BDC9FD1C3A}</a:tableStyleId>
              </a:tblPr>
              <a:tblGrid>
                <a:gridCol w="1179373">
                  <a:extLst>
                    <a:ext uri="{9D8B030D-6E8A-4147-A177-3AD203B41FA5}">
                      <a16:colId xmlns:a16="http://schemas.microsoft.com/office/drawing/2014/main" val="3182553696"/>
                    </a:ext>
                  </a:extLst>
                </a:gridCol>
                <a:gridCol w="6023648">
                  <a:extLst>
                    <a:ext uri="{9D8B030D-6E8A-4147-A177-3AD203B41FA5}">
                      <a16:colId xmlns:a16="http://schemas.microsoft.com/office/drawing/2014/main" val="1602309555"/>
                    </a:ext>
                  </a:extLst>
                </a:gridCol>
                <a:gridCol w="1294783">
                  <a:extLst>
                    <a:ext uri="{9D8B030D-6E8A-4147-A177-3AD203B41FA5}">
                      <a16:colId xmlns:a16="http://schemas.microsoft.com/office/drawing/2014/main" val="2702888404"/>
                    </a:ext>
                  </a:extLst>
                </a:gridCol>
                <a:gridCol w="3193724">
                  <a:extLst>
                    <a:ext uri="{9D8B030D-6E8A-4147-A177-3AD203B41FA5}">
                      <a16:colId xmlns:a16="http://schemas.microsoft.com/office/drawing/2014/main" val="3097224369"/>
                    </a:ext>
                  </a:extLst>
                </a:gridCol>
              </a:tblGrid>
              <a:tr h="568641">
                <a:tc>
                  <a:txBody>
                    <a:bodyPr/>
                    <a:lstStyle/>
                    <a:p>
                      <a:pPr algn="ctr"/>
                      <a:r>
                        <a:rPr lang="en-US" dirty="0"/>
                        <a:t>Ouverture</a:t>
                      </a:r>
                    </a:p>
                  </a:txBody>
                  <a:tcPr>
                    <a:solidFill>
                      <a:schemeClr val="accent4">
                        <a:lumMod val="75000"/>
                      </a:schemeClr>
                    </a:solidFill>
                  </a:tcPr>
                </a:tc>
                <a:tc>
                  <a:txBody>
                    <a:bodyPr/>
                    <a:lstStyle/>
                    <a:p>
                      <a:pPr algn="ctr"/>
                      <a:r>
                        <a:rPr lang="en-US" dirty="0"/>
                        <a:t>Activity</a:t>
                      </a:r>
                    </a:p>
                  </a:txBody>
                  <a:tcPr>
                    <a:solidFill>
                      <a:schemeClr val="accent4">
                        <a:lumMod val="75000"/>
                      </a:schemeClr>
                    </a:solidFill>
                  </a:tcPr>
                </a:tc>
                <a:tc>
                  <a:txBody>
                    <a:bodyPr/>
                    <a:lstStyle/>
                    <a:p>
                      <a:pPr algn="ctr"/>
                      <a:r>
                        <a:rPr lang="en-US" dirty="0"/>
                        <a:t>Fermeture</a:t>
                      </a:r>
                    </a:p>
                  </a:txBody>
                  <a:tcPr>
                    <a:solidFill>
                      <a:schemeClr val="accent4">
                        <a:lumMod val="75000"/>
                      </a:schemeClr>
                    </a:solidFill>
                  </a:tcPr>
                </a:tc>
                <a:tc>
                  <a:txBody>
                    <a:bodyPr/>
                    <a:lstStyle/>
                    <a:p>
                      <a:pPr algn="ctr"/>
                      <a:r>
                        <a:rPr lang="en-US" dirty="0"/>
                        <a:t>Remarques</a:t>
                      </a:r>
                    </a:p>
                  </a:txBody>
                  <a:tcPr>
                    <a:solidFill>
                      <a:schemeClr val="accent4">
                        <a:lumMod val="75000"/>
                      </a:schemeClr>
                    </a:solidFill>
                  </a:tcPr>
                </a:tc>
                <a:extLst>
                  <a:ext uri="{0D108BD9-81ED-4DB2-BD59-A6C34878D82A}">
                    <a16:rowId xmlns:a16="http://schemas.microsoft.com/office/drawing/2014/main" val="1115168334"/>
                  </a:ext>
                </a:extLst>
              </a:tr>
              <a:tr h="408935">
                <a:tc>
                  <a:txBody>
                    <a:bodyPr/>
                    <a:lstStyle/>
                    <a:p>
                      <a:pPr algn="ctr"/>
                      <a:r>
                        <a:rPr lang="en-US" dirty="0"/>
                        <a:t>07:00</a:t>
                      </a:r>
                    </a:p>
                  </a:txBody>
                  <a:tcPr>
                    <a:solidFill>
                      <a:schemeClr val="accent4">
                        <a:lumMod val="40000"/>
                        <a:lumOff val="60000"/>
                      </a:schemeClr>
                    </a:solidFill>
                  </a:tcPr>
                </a:tc>
                <a:tc>
                  <a:txBody>
                    <a:bodyPr/>
                    <a:lstStyle/>
                    <a:p>
                      <a:pPr algn="ctr"/>
                      <a:r>
                        <a:rPr lang="en-US" b="1" dirty="0"/>
                        <a:t>Exalted</a:t>
                      </a:r>
                    </a:p>
                    <a:p>
                      <a:pPr algn="ctr"/>
                      <a:r>
                        <a:rPr lang="en-US" dirty="0"/>
                        <a:t>Cours de Yoga au lever du soleil</a:t>
                      </a:r>
                    </a:p>
                  </a:txBody>
                  <a:tcPr>
                    <a:solidFill>
                      <a:schemeClr val="accent4">
                        <a:lumMod val="40000"/>
                        <a:lumOff val="60000"/>
                      </a:schemeClr>
                    </a:solidFill>
                  </a:tcPr>
                </a:tc>
                <a:tc>
                  <a:txBody>
                    <a:bodyPr/>
                    <a:lstStyle/>
                    <a:p>
                      <a:pPr algn="ctr"/>
                      <a:r>
                        <a:rPr lang="en-US" dirty="0"/>
                        <a:t>08:00</a:t>
                      </a:r>
                    </a:p>
                  </a:txBody>
                  <a:tcPr>
                    <a:solidFill>
                      <a:schemeClr val="accent4">
                        <a:lumMod val="40000"/>
                        <a:lumOff val="60000"/>
                      </a:schemeClr>
                    </a:solidFill>
                  </a:tcPr>
                </a:tc>
                <a:tc>
                  <a:txBody>
                    <a:bodyPr/>
                    <a:lstStyle/>
                    <a:p>
                      <a:pPr algn="ctr"/>
                      <a:r>
                        <a:rPr lang="en-US" dirty="0"/>
                        <a:t>Ouvert aux membres</a:t>
                      </a:r>
                    </a:p>
                  </a:txBody>
                  <a:tcPr>
                    <a:solidFill>
                      <a:schemeClr val="accent4">
                        <a:lumMod val="40000"/>
                        <a:lumOff val="60000"/>
                      </a:schemeClr>
                    </a:solidFill>
                  </a:tcPr>
                </a:tc>
                <a:extLst>
                  <a:ext uri="{0D108BD9-81ED-4DB2-BD59-A6C34878D82A}">
                    <a16:rowId xmlns:a16="http://schemas.microsoft.com/office/drawing/2014/main" val="1907702913"/>
                  </a:ext>
                </a:extLst>
              </a:tr>
              <a:tr h="175543">
                <a:tc>
                  <a:txBody>
                    <a:bodyPr/>
                    <a:lstStyle/>
                    <a:p>
                      <a:pPr algn="ctr"/>
                      <a:r>
                        <a:rPr lang="en-US" dirty="0"/>
                        <a:t>10:00</a:t>
                      </a:r>
                    </a:p>
                  </a:txBody>
                  <a:tcPr>
                    <a:solidFill>
                      <a:schemeClr val="accent4">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Parcours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t>Les challenges sportifs</a:t>
                      </a:r>
                    </a:p>
                  </a:txBody>
                  <a:tcPr>
                    <a:solidFill>
                      <a:schemeClr val="accent4">
                        <a:lumMod val="40000"/>
                        <a:lumOff val="60000"/>
                      </a:schemeClr>
                    </a:solidFill>
                  </a:tcPr>
                </a:tc>
                <a:tc>
                  <a:txBody>
                    <a:bodyPr/>
                    <a:lstStyle/>
                    <a:p>
                      <a:pPr algn="ctr"/>
                      <a:r>
                        <a:rPr lang="en-US" dirty="0"/>
                        <a:t>12:00</a:t>
                      </a:r>
                    </a:p>
                  </a:txBody>
                  <a:tcPr>
                    <a:solidFill>
                      <a:schemeClr val="accent4">
                        <a:lumMod val="40000"/>
                        <a:lumOff val="60000"/>
                      </a:schemeClr>
                    </a:solidFill>
                  </a:tcPr>
                </a:tc>
                <a:tc>
                  <a:txBody>
                    <a:bodyPr/>
                    <a:lstStyle/>
                    <a:p>
                      <a:pPr algn="ctr"/>
                      <a:endParaRPr lang="en-US" dirty="0"/>
                    </a:p>
                  </a:txBody>
                  <a:tcPr>
                    <a:solidFill>
                      <a:schemeClr val="accent4">
                        <a:lumMod val="40000"/>
                        <a:lumOff val="60000"/>
                      </a:schemeClr>
                    </a:solidFill>
                  </a:tcPr>
                </a:tc>
                <a:extLst>
                  <a:ext uri="{0D108BD9-81ED-4DB2-BD59-A6C34878D82A}">
                    <a16:rowId xmlns:a16="http://schemas.microsoft.com/office/drawing/2014/main" val="563287716"/>
                  </a:ext>
                </a:extLst>
              </a:tr>
              <a:tr h="408935">
                <a:tc>
                  <a:txBody>
                    <a:bodyPr/>
                    <a:lstStyle/>
                    <a:p>
                      <a:pPr algn="ctr"/>
                      <a:r>
                        <a:rPr lang="en-US" dirty="0"/>
                        <a:t>13:00</a:t>
                      </a:r>
                    </a:p>
                  </a:txBody>
                  <a:tcPr>
                    <a:solidFill>
                      <a:schemeClr val="accent4">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Chasse aux trésors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t>Aventure</a:t>
                      </a:r>
                      <a:r>
                        <a:rPr lang="en-US" b="1" dirty="0"/>
                        <a:t> </a:t>
                      </a:r>
                    </a:p>
                  </a:txBody>
                  <a:tcPr>
                    <a:solidFill>
                      <a:schemeClr val="accent4">
                        <a:lumMod val="40000"/>
                        <a:lumOff val="60000"/>
                      </a:schemeClr>
                    </a:solidFill>
                  </a:tcPr>
                </a:tc>
                <a:tc>
                  <a:txBody>
                    <a:bodyPr/>
                    <a:lstStyle/>
                    <a:p>
                      <a:pPr algn="ctr"/>
                      <a:r>
                        <a:rPr lang="en-US" dirty="0"/>
                        <a:t>17:00</a:t>
                      </a:r>
                    </a:p>
                  </a:txBody>
                  <a:tcPr>
                    <a:solidFill>
                      <a:schemeClr val="accent4">
                        <a:lumMod val="40000"/>
                        <a:lumOff val="60000"/>
                      </a:schemeClr>
                    </a:solidFill>
                  </a:tcPr>
                </a:tc>
                <a:tc>
                  <a:txBody>
                    <a:bodyPr/>
                    <a:lstStyle/>
                    <a:p>
                      <a:pPr algn="ctr"/>
                      <a:endParaRPr lang="en-US"/>
                    </a:p>
                  </a:txBody>
                  <a:tcPr>
                    <a:solidFill>
                      <a:schemeClr val="accent4">
                        <a:lumMod val="40000"/>
                        <a:lumOff val="60000"/>
                      </a:schemeClr>
                    </a:solidFill>
                  </a:tcPr>
                </a:tc>
                <a:extLst>
                  <a:ext uri="{0D108BD9-81ED-4DB2-BD59-A6C34878D82A}">
                    <a16:rowId xmlns:a16="http://schemas.microsoft.com/office/drawing/2014/main" val="3371310886"/>
                  </a:ext>
                </a:extLst>
              </a:tr>
              <a:tr h="408935">
                <a:tc>
                  <a:txBody>
                    <a:bodyPr/>
                    <a:lstStyle/>
                    <a:p>
                      <a:pPr algn="ctr"/>
                      <a:r>
                        <a:rPr lang="en-US" dirty="0"/>
                        <a:t>18:00</a:t>
                      </a:r>
                    </a:p>
                  </a:txBody>
                  <a:tcPr>
                    <a:solidFill>
                      <a:schemeClr val="accent4">
                        <a:lumMod val="40000"/>
                        <a:lumOff val="60000"/>
                      </a:schemeClr>
                    </a:solidFill>
                  </a:tcPr>
                </a:tc>
                <a:tc>
                  <a:txBody>
                    <a:bodyPr/>
                    <a:lstStyle/>
                    <a:p>
                      <a:pPr algn="ctr"/>
                      <a:r>
                        <a:rPr lang="en-US" b="1" dirty="0"/>
                        <a:t>Serene</a:t>
                      </a:r>
                    </a:p>
                    <a:p>
                      <a:pPr algn="ctr"/>
                      <a:r>
                        <a:rPr lang="en-US" dirty="0"/>
                        <a:t>Cours de Tai Chi</a:t>
                      </a:r>
                    </a:p>
                  </a:txBody>
                  <a:tcPr>
                    <a:solidFill>
                      <a:schemeClr val="accent4">
                        <a:lumMod val="40000"/>
                        <a:lumOff val="60000"/>
                      </a:schemeClr>
                    </a:solidFill>
                  </a:tcPr>
                </a:tc>
                <a:tc>
                  <a:txBody>
                    <a:bodyPr/>
                    <a:lstStyle/>
                    <a:p>
                      <a:pPr algn="ctr"/>
                      <a:r>
                        <a:rPr lang="en-US" dirty="0"/>
                        <a:t>18:45</a:t>
                      </a:r>
                    </a:p>
                  </a:txBody>
                  <a:tcPr>
                    <a:solidFill>
                      <a:schemeClr val="accent4">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Ouvert aux membres</a:t>
                      </a:r>
                    </a:p>
                    <a:p>
                      <a:pPr algn="ctr"/>
                      <a:endParaRPr lang="en-US" dirty="0"/>
                    </a:p>
                  </a:txBody>
                  <a:tcPr>
                    <a:solidFill>
                      <a:schemeClr val="accent4">
                        <a:lumMod val="40000"/>
                        <a:lumOff val="60000"/>
                      </a:schemeClr>
                    </a:solidFill>
                  </a:tcPr>
                </a:tc>
                <a:extLst>
                  <a:ext uri="{0D108BD9-81ED-4DB2-BD59-A6C34878D82A}">
                    <a16:rowId xmlns:a16="http://schemas.microsoft.com/office/drawing/2014/main" val="4130063652"/>
                  </a:ext>
                </a:extLst>
              </a:tr>
              <a:tr h="408935">
                <a:tc>
                  <a:txBody>
                    <a:bodyPr/>
                    <a:lstStyle/>
                    <a:p>
                      <a:pPr algn="ctr"/>
                      <a:r>
                        <a:rPr lang="en-US" dirty="0"/>
                        <a:t>19:00</a:t>
                      </a:r>
                    </a:p>
                  </a:txBody>
                  <a:tcPr>
                    <a:solidFill>
                      <a:schemeClr val="accent4">
                        <a:lumMod val="40000"/>
                        <a:lumOff val="60000"/>
                      </a:schemeClr>
                    </a:solidFill>
                  </a:tcPr>
                </a:tc>
                <a:tc>
                  <a:txBody>
                    <a:bodyPr/>
                    <a:lstStyle/>
                    <a:p>
                      <a:pPr algn="ctr"/>
                      <a:r>
                        <a:rPr lang="en-US" b="1" dirty="0"/>
                        <a:t>Conseil Tribal</a:t>
                      </a:r>
                    </a:p>
                    <a:p>
                      <a:pPr algn="ctr"/>
                      <a:r>
                        <a:rPr lang="en-US" dirty="0"/>
                        <a:t>Briefing et annonces des Jeux du lendemain</a:t>
                      </a:r>
                    </a:p>
                  </a:txBody>
                  <a:tcPr>
                    <a:solidFill>
                      <a:schemeClr val="accent4">
                        <a:lumMod val="40000"/>
                        <a:lumOff val="60000"/>
                      </a:schemeClr>
                    </a:solidFill>
                  </a:tcPr>
                </a:tc>
                <a:tc>
                  <a:txBody>
                    <a:bodyPr/>
                    <a:lstStyle/>
                    <a:p>
                      <a:pPr algn="ctr"/>
                      <a:r>
                        <a:rPr lang="en-US" dirty="0"/>
                        <a:t>20:00</a:t>
                      </a:r>
                    </a:p>
                  </a:txBody>
                  <a:tcPr>
                    <a:solidFill>
                      <a:schemeClr val="accent4">
                        <a:lumMod val="40000"/>
                        <a:lumOff val="60000"/>
                      </a:schemeClr>
                    </a:solidFill>
                  </a:tcPr>
                </a:tc>
                <a:tc>
                  <a:txBody>
                    <a:bodyPr/>
                    <a:lstStyle/>
                    <a:p>
                      <a:endParaRPr lang="en-US" dirty="0"/>
                    </a:p>
                  </a:txBody>
                  <a:tcPr>
                    <a:solidFill>
                      <a:schemeClr val="accent4">
                        <a:lumMod val="40000"/>
                        <a:lumOff val="60000"/>
                      </a:schemeClr>
                    </a:solidFill>
                  </a:tcPr>
                </a:tc>
                <a:extLst>
                  <a:ext uri="{0D108BD9-81ED-4DB2-BD59-A6C34878D82A}">
                    <a16:rowId xmlns:a16="http://schemas.microsoft.com/office/drawing/2014/main" val="3334612865"/>
                  </a:ext>
                </a:extLst>
              </a:tr>
              <a:tr h="408935">
                <a:tc>
                  <a:txBody>
                    <a:bodyPr/>
                    <a:lstStyle/>
                    <a:p>
                      <a:pPr algn="ctr"/>
                      <a:r>
                        <a:rPr lang="en-US" dirty="0"/>
                        <a:t>21:00</a:t>
                      </a:r>
                    </a:p>
                  </a:txBody>
                  <a:tcPr>
                    <a:solidFill>
                      <a:schemeClr val="accent4">
                        <a:lumMod val="40000"/>
                        <a:lumOff val="60000"/>
                      </a:schemeClr>
                    </a:solidFill>
                  </a:tcPr>
                </a:tc>
                <a:tc>
                  <a:txBody>
                    <a:bodyPr/>
                    <a:lstStyle/>
                    <a:p>
                      <a:pPr algn="ctr"/>
                      <a:r>
                        <a:rPr lang="en-US" b="1" dirty="0"/>
                        <a:t>Jeux soirée</a:t>
                      </a:r>
                    </a:p>
                    <a:p>
                      <a:pPr algn="ctr"/>
                      <a:r>
                        <a:rPr lang="en-US" dirty="0"/>
                        <a:t> Jeux d’intérieure à grand format </a:t>
                      </a:r>
                    </a:p>
                  </a:txBody>
                  <a:tcPr>
                    <a:solidFill>
                      <a:schemeClr val="accent4">
                        <a:lumMod val="40000"/>
                        <a:lumOff val="60000"/>
                      </a:schemeClr>
                    </a:solidFill>
                  </a:tcPr>
                </a:tc>
                <a:tc>
                  <a:txBody>
                    <a:bodyPr/>
                    <a:lstStyle/>
                    <a:p>
                      <a:pPr algn="ctr"/>
                      <a:r>
                        <a:rPr lang="en-US" dirty="0"/>
                        <a:t>22:00</a:t>
                      </a:r>
                    </a:p>
                  </a:txBody>
                  <a:tcPr>
                    <a:solidFill>
                      <a:schemeClr val="accent4">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Ouvert aux membres</a:t>
                      </a:r>
                    </a:p>
                    <a:p>
                      <a:endParaRPr lang="en-US" dirty="0"/>
                    </a:p>
                  </a:txBody>
                  <a:tcPr>
                    <a:solidFill>
                      <a:schemeClr val="accent4">
                        <a:lumMod val="40000"/>
                        <a:lumOff val="60000"/>
                      </a:schemeClr>
                    </a:solidFill>
                  </a:tcPr>
                </a:tc>
                <a:extLst>
                  <a:ext uri="{0D108BD9-81ED-4DB2-BD59-A6C34878D82A}">
                    <a16:rowId xmlns:a16="http://schemas.microsoft.com/office/drawing/2014/main" val="49114514"/>
                  </a:ext>
                </a:extLst>
              </a:tr>
              <a:tr h="408935">
                <a:tc>
                  <a:txBody>
                    <a:bodyPr/>
                    <a:lstStyle/>
                    <a:p>
                      <a:pPr algn="ctr"/>
                      <a:r>
                        <a:rPr lang="en-US" dirty="0"/>
                        <a:t>22:00</a:t>
                      </a:r>
                    </a:p>
                  </a:txBody>
                  <a:tcPr>
                    <a:solidFill>
                      <a:schemeClr val="accent4">
                        <a:lumMod val="40000"/>
                        <a:lumOff val="60000"/>
                      </a:schemeClr>
                    </a:solidFill>
                  </a:tcPr>
                </a:tc>
                <a:tc>
                  <a:txBody>
                    <a:bodyPr/>
                    <a:lstStyle/>
                    <a:p>
                      <a:pPr algn="ctr"/>
                      <a:r>
                        <a:rPr lang="en-US" b="1" dirty="0"/>
                        <a:t>Fin des programmes</a:t>
                      </a:r>
                    </a:p>
                  </a:txBody>
                  <a:tcPr>
                    <a:solidFill>
                      <a:schemeClr val="accent4">
                        <a:lumMod val="40000"/>
                        <a:lumOff val="60000"/>
                      </a:schemeClr>
                    </a:solidFill>
                  </a:tcPr>
                </a:tc>
                <a:tc>
                  <a:txBody>
                    <a:bodyPr/>
                    <a:lstStyle/>
                    <a:p>
                      <a:endParaRPr lang="en-US"/>
                    </a:p>
                  </a:txBody>
                  <a:tcPr>
                    <a:solidFill>
                      <a:schemeClr val="accent4">
                        <a:lumMod val="40000"/>
                        <a:lumOff val="60000"/>
                      </a:schemeClr>
                    </a:solidFill>
                  </a:tcPr>
                </a:tc>
                <a:tc>
                  <a:txBody>
                    <a:bodyPr/>
                    <a:lstStyle/>
                    <a:p>
                      <a:endParaRPr lang="en-US" dirty="0"/>
                    </a:p>
                  </a:txBody>
                  <a:tcPr>
                    <a:solidFill>
                      <a:schemeClr val="accent4">
                        <a:lumMod val="40000"/>
                        <a:lumOff val="60000"/>
                      </a:schemeClr>
                    </a:solidFill>
                  </a:tcPr>
                </a:tc>
                <a:extLst>
                  <a:ext uri="{0D108BD9-81ED-4DB2-BD59-A6C34878D82A}">
                    <a16:rowId xmlns:a16="http://schemas.microsoft.com/office/drawing/2014/main" val="3726217783"/>
                  </a:ext>
                </a:extLst>
              </a:tr>
            </a:tbl>
          </a:graphicData>
        </a:graphic>
      </p:graphicFrame>
      <p:sp>
        <p:nvSpPr>
          <p:cNvPr id="3" name="TextBox 2">
            <a:extLst>
              <a:ext uri="{FF2B5EF4-FFF2-40B4-BE49-F238E27FC236}">
                <a16:creationId xmlns:a16="http://schemas.microsoft.com/office/drawing/2014/main" id="{96AED69C-05DC-4846-82AB-0A5C017F9A09}"/>
              </a:ext>
            </a:extLst>
          </p:cNvPr>
          <p:cNvSpPr txBox="1"/>
          <p:nvPr/>
        </p:nvSpPr>
        <p:spPr>
          <a:xfrm>
            <a:off x="0" y="353816"/>
            <a:ext cx="3938549" cy="523220"/>
          </a:xfrm>
          <a:prstGeom prst="rect">
            <a:avLst/>
          </a:prstGeom>
          <a:solidFill>
            <a:srgbClr val="AC9000"/>
          </a:solidFill>
        </p:spPr>
        <p:txBody>
          <a:bodyPr wrap="square" rtlCol="0">
            <a:spAutoFit/>
          </a:bodyPr>
          <a:lstStyle/>
          <a:p>
            <a:pPr algn="ctr"/>
            <a:r>
              <a:rPr lang="fr-FR" sz="2800" b="1" dirty="0">
                <a:solidFill>
                  <a:schemeClr val="bg1"/>
                </a:solidFill>
              </a:rPr>
              <a:t>Le Programme</a:t>
            </a:r>
            <a:endParaRPr lang="en-US" sz="2800" b="1" dirty="0">
              <a:solidFill>
                <a:schemeClr val="bg1"/>
              </a:solidFill>
            </a:endParaRPr>
          </a:p>
        </p:txBody>
      </p:sp>
      <p:sp>
        <p:nvSpPr>
          <p:cNvPr id="6" name="TextBox 5">
            <a:extLst>
              <a:ext uri="{FF2B5EF4-FFF2-40B4-BE49-F238E27FC236}">
                <a16:creationId xmlns:a16="http://schemas.microsoft.com/office/drawing/2014/main" id="{15B47FF0-2D0F-42D4-B580-C64A42CC42C6}"/>
              </a:ext>
            </a:extLst>
          </p:cNvPr>
          <p:cNvSpPr txBox="1"/>
          <p:nvPr/>
        </p:nvSpPr>
        <p:spPr>
          <a:xfrm>
            <a:off x="2358370" y="6150114"/>
            <a:ext cx="9194004" cy="707886"/>
          </a:xfrm>
          <a:prstGeom prst="rect">
            <a:avLst/>
          </a:prstGeom>
          <a:noFill/>
        </p:spPr>
        <p:txBody>
          <a:bodyPr wrap="square" rtlCol="0">
            <a:spAutoFit/>
          </a:bodyPr>
          <a:lstStyle/>
          <a:p>
            <a:br>
              <a:rPr lang="fr-FR" dirty="0"/>
            </a:br>
            <a:r>
              <a:rPr lang="fr-FR" sz="1100" dirty="0"/>
              <a:t>Une fois par mois, comme un challenge les équipes participeront à un nettoyage de l'environnement. Les samedi soir, il y aura un événement musical avec un public en direct réservé aux membres uniquement. Les Dimanche, l'équipe gagnante partira pour une découverte.</a:t>
            </a:r>
            <a:endParaRPr lang="en-US" sz="1100" b="1" dirty="0"/>
          </a:p>
        </p:txBody>
      </p:sp>
      <p:pic>
        <p:nvPicPr>
          <p:cNvPr id="8" name="Picture 7">
            <a:extLst>
              <a:ext uri="{FF2B5EF4-FFF2-40B4-BE49-F238E27FC236}">
                <a16:creationId xmlns:a16="http://schemas.microsoft.com/office/drawing/2014/main" id="{93B60D42-3665-4F87-AC0C-C22650F2A0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069" y="6344813"/>
            <a:ext cx="490331" cy="490331"/>
          </a:xfrm>
          <a:prstGeom prst="rect">
            <a:avLst/>
          </a:prstGeom>
          <a:effectLst>
            <a:glow>
              <a:schemeClr val="bg1">
                <a:alpha val="40000"/>
              </a:schemeClr>
            </a:glow>
          </a:effectLst>
        </p:spPr>
      </p:pic>
      <p:pic>
        <p:nvPicPr>
          <p:cNvPr id="10" name="Picture 9">
            <a:extLst>
              <a:ext uri="{FF2B5EF4-FFF2-40B4-BE49-F238E27FC236}">
                <a16:creationId xmlns:a16="http://schemas.microsoft.com/office/drawing/2014/main" id="{EF71D5F1-682F-4369-B4FA-11577DFED9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6040078"/>
            <a:ext cx="1443970" cy="1443970"/>
          </a:xfrm>
          <a:prstGeom prst="rect">
            <a:avLst/>
          </a:prstGeom>
        </p:spPr>
      </p:pic>
    </p:spTree>
    <p:extLst>
      <p:ext uri="{BB962C8B-B14F-4D97-AF65-F5344CB8AC3E}">
        <p14:creationId xmlns:p14="http://schemas.microsoft.com/office/powerpoint/2010/main" val="38330239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12888</TotalTime>
  <Words>4092</Words>
  <Application>Microsoft Office PowerPoint</Application>
  <PresentationFormat>Widescreen</PresentationFormat>
  <Paragraphs>659</Paragraphs>
  <Slides>29</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Adobe Gothic Std B</vt:lpstr>
      <vt:lpstr>Arial</vt:lpstr>
      <vt:lpstr>Calibri</vt:lpstr>
      <vt:lpstr>Calibri Light</vt:lpstr>
      <vt:lpstr>Chaparral Pro Light</vt:lpstr>
      <vt:lpstr>GOOD BRUSH</vt:lpstr>
      <vt:lpstr>Google Sans</vt:lpstr>
      <vt:lpstr>inherit</vt:lpstr>
      <vt:lpstr>Segoe UI Black</vt:lpstr>
      <vt:lpstr>Office Theme</vt:lpstr>
      <vt:lpstr>PowerPoint Presentation</vt:lpstr>
      <vt:lpstr>PowerPoint Presentation</vt:lpstr>
      <vt:lpstr>PowerPoint Presentation</vt:lpstr>
      <vt:lpstr>PowerPoint Presentation</vt:lpstr>
      <vt:lpstr>PowerPoint Presentation</vt:lpstr>
      <vt:lpstr>  L’Émmission </vt:lpstr>
      <vt:lpstr>  L’Émmission </vt:lpstr>
      <vt:lpstr>PowerPoint Presentation</vt:lpstr>
      <vt:lpstr>PowerPoint Presentation</vt:lpstr>
      <vt:lpstr>  Exalted </vt:lpstr>
      <vt:lpstr>PowerPoint Presentation</vt:lpstr>
      <vt:lpstr>  Chasse aux Trésors </vt:lpstr>
      <vt:lpstr>PowerPoint Presentation</vt:lpstr>
      <vt:lpstr>  Conseil Tribal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Island Tribes</dc:title>
  <dc:creator>julien</dc:creator>
  <cp:lastModifiedBy>CSC19F148</cp:lastModifiedBy>
  <cp:revision>428</cp:revision>
  <dcterms:created xsi:type="dcterms:W3CDTF">2020-06-04T14:35:40Z</dcterms:created>
  <dcterms:modified xsi:type="dcterms:W3CDTF">2020-12-22T20:12:14Z</dcterms:modified>
</cp:coreProperties>
</file>